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drawings/drawing6.xml" ContentType="application/vnd.openxmlformats-officedocument.drawingml.chartshapes+xml"/>
  <Override PartName="/ppt/charts/chart7.xml" ContentType="application/vnd.openxmlformats-officedocument.drawingml.chart+xml"/>
  <Override PartName="/ppt/drawings/drawing7.xml" ContentType="application/vnd.openxmlformats-officedocument.drawingml.chartshapes+xml"/>
  <Override PartName="/ppt/charts/chart8.xml" ContentType="application/vnd.openxmlformats-officedocument.drawingml.chart+xml"/>
  <Override PartName="/ppt/drawings/drawing8.xml" ContentType="application/vnd.openxmlformats-officedocument.drawingml.chartshapes+xml"/>
  <Override PartName="/ppt/charts/chart9.xml" ContentType="application/vnd.openxmlformats-officedocument.drawingml.chart+xml"/>
  <Override PartName="/ppt/drawings/drawing9.xml" ContentType="application/vnd.openxmlformats-officedocument.drawingml.chartshapes+xml"/>
  <Override PartName="/ppt/charts/chart10.xml" ContentType="application/vnd.openxmlformats-officedocument.drawingml.chart+xml"/>
  <Override PartName="/ppt/drawings/drawing10.xml" ContentType="application/vnd.openxmlformats-officedocument.drawingml.chartshapes+xml"/>
  <Override PartName="/ppt/charts/chart11.xml" ContentType="application/vnd.openxmlformats-officedocument.drawingml.chart+xml"/>
  <Override PartName="/ppt/drawings/drawing11.xml" ContentType="application/vnd.openxmlformats-officedocument.drawingml.chartshapes+xml"/>
  <Override PartName="/ppt/charts/chart12.xml" ContentType="application/vnd.openxmlformats-officedocument.drawingml.chart+xml"/>
  <Override PartName="/ppt/drawings/drawing12.xml" ContentType="application/vnd.openxmlformats-officedocument.drawingml.chartshapes+xml"/>
  <Override PartName="/ppt/charts/chart13.xml" ContentType="application/vnd.openxmlformats-officedocument.drawingml.chart+xml"/>
  <Override PartName="/ppt/drawings/drawing13.xml" ContentType="application/vnd.openxmlformats-officedocument.drawingml.chartshapes+xml"/>
  <Override PartName="/ppt/charts/chart14.xml" ContentType="application/vnd.openxmlformats-officedocument.drawingml.chart+xml"/>
  <Override PartName="/ppt/drawings/drawing14.xml" ContentType="application/vnd.openxmlformats-officedocument.drawingml.chartshapes+xml"/>
  <Override PartName="/ppt/charts/chart15.xml" ContentType="application/vnd.openxmlformats-officedocument.drawingml.chart+xml"/>
  <Override PartName="/ppt/drawings/drawing15.xml" ContentType="application/vnd.openxmlformats-officedocument.drawingml.chartshapes+xml"/>
  <Override PartName="/ppt/charts/chart16.xml" ContentType="application/vnd.openxmlformats-officedocument.drawingml.chart+xml"/>
  <Override PartName="/ppt/drawings/drawing16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  <p:sldId id="267" r:id="rId9"/>
    <p:sldId id="266" r:id="rId10"/>
    <p:sldId id="265" r:id="rId11"/>
    <p:sldId id="264" r:id="rId12"/>
    <p:sldId id="263" r:id="rId13"/>
    <p:sldId id="262" r:id="rId14"/>
    <p:sldId id="277" r:id="rId15"/>
    <p:sldId id="278" r:id="rId16"/>
    <p:sldId id="276" r:id="rId17"/>
    <p:sldId id="275" r:id="rId18"/>
    <p:sldId id="279" r:id="rId19"/>
    <p:sldId id="280" r:id="rId20"/>
    <p:sldId id="274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Macintosh%20HD:Users:eduardo:Desktop:COPIA%20SEGURIDAD%20EDU%202:&#193;rea%20de%20Hacienda:Plan%20Presupuestario:Plan_pptario_medio-plazo_17-19(opc_B)%20(2).xlsx" TargetMode="Externa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0.xml"/><Relationship Id="rId1" Type="http://schemas.openxmlformats.org/officeDocument/2006/relationships/oleObject" Target="Macintosh%20HD:Users:eduardo:Desktop:COPIA%20SEGURIDAD%20EDU%202:&#193;rea%20de%20Hacienda:Plan%20Presupuestario:Plan_pptario_medio-plazo_17-19(opc_B)%20(2).xlsx" TargetMode="Externa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1.xml"/><Relationship Id="rId1" Type="http://schemas.openxmlformats.org/officeDocument/2006/relationships/oleObject" Target="Macintosh%20HD:Users:eduardo:Desktop:COPIA%20SEGURIDAD%20EDU%202:&#193;rea%20de%20Hacienda:Plan%20Presupuestario:Plan_pptario_medio-plazo_17-19(opc_B)%20(2).xlsx" TargetMode="Externa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2.xml"/><Relationship Id="rId1" Type="http://schemas.openxmlformats.org/officeDocument/2006/relationships/oleObject" Target="Macintosh%20HD:Users:eduardo:Desktop:COPIA%20SEGURIDAD%20EDU%202:&#193;rea%20de%20Hacienda:Plan%20Presupuestario:Plan_pptario_medio-plazo_17-19(opc_B)%20(2).xlsx" TargetMode="Externa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3.xml"/><Relationship Id="rId1" Type="http://schemas.openxmlformats.org/officeDocument/2006/relationships/oleObject" Target="Macintosh%20HD:Users:eduardo:Desktop:COPIA%20SEGURIDAD%20EDU%202:&#193;rea%20de%20Hacienda:Plan%20Presupuestario:Plan_pptario_medio-plazo_17-19(opc_B)%20(2).xlsx" TargetMode="Externa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4.xml"/><Relationship Id="rId1" Type="http://schemas.openxmlformats.org/officeDocument/2006/relationships/oleObject" Target="Macintosh%20HD:Users:eduardo:Desktop:COPIA%20SEGURIDAD%20EDU%202:&#193;rea%20de%20Hacienda:Plan%20Presupuestario:Plan_pptario_medio-plazo_17-19(opc_B)%20(2).xlsx" TargetMode="Externa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5.xml"/><Relationship Id="rId1" Type="http://schemas.openxmlformats.org/officeDocument/2006/relationships/oleObject" Target="Macintosh%20HD:Users:eduardo:Desktop:COPIA%20SEGURIDAD%20EDU%202:&#193;rea%20de%20Hacienda:Plan%20Presupuestario:Plan_pptario_medio-plazo_17-19(opc_B)%20(2).xlsx" TargetMode="Externa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6.xml"/><Relationship Id="rId1" Type="http://schemas.openxmlformats.org/officeDocument/2006/relationships/oleObject" Target="Macintosh%20HD:Users:eduardo:Desktop:COPIA%20SEGURIDAD%20EDU%202:&#193;rea%20de%20Hacienda:Plan%20Presupuestario:Plan_pptario_medio-plazo_17-19(opc_B)%20(2)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Macintosh%20HD:Users:eduardo:Desktop:COPIA%20SEGURIDAD%20EDU%202:&#193;rea%20de%20Hacienda:Plan%20Presupuestario:Plan_pptario_medio-plazo_17-19(opc_B)%20(2)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Macintosh%20HD:Users:eduardo:Desktop:COPIA%20SEGURIDAD%20EDU%202:&#193;rea%20de%20Hacienda:Plan%20Presupuestario:Plan_pptario_medio-plazo_17-19(opc_B)%20(2)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Macintosh%20HD:Users:eduardo:Desktop:COPIA%20SEGURIDAD%20EDU%202:&#193;rea%20de%20Hacienda:Plan%20Presupuestario:Plan_pptario_medio-plazo_17-19(opc_B)%20(2)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Macintosh%20HD:Users:eduardo:Desktop:COPIA%20SEGURIDAD%20EDU%202:&#193;rea%20de%20Hacienda:Plan%20Presupuestario:Plan_pptario_medio-plazo_17-19(opc_B)%20(2)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Macintosh%20HD:Users:eduardo:Desktop:COPIA%20SEGURIDAD%20EDU%202:&#193;rea%20de%20Hacienda:Plan%20Presupuestario:Plan_pptario_medio-plazo_17-19(opc_B)%20(2)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oleObject" Target="Macintosh%20HD:Users:eduardo:Desktop:COPIA%20SEGURIDAD%20EDU%202:&#193;rea%20de%20Hacienda:Plan%20Presupuestario:Plan_pptario_medio-plazo_17-19(opc_B)%20(2)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oleObject" Target="Macintosh%20HD:Users:eduardo:Desktop:COPIA%20SEGURIDAD%20EDU%202:&#193;rea%20de%20Hacienda:Plan%20Presupuestario:Plan_pptario_medio-plazo_17-19(opc_B)%20(2).xlsx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oleObject" Target="Macintosh%20HD:Users:eduardo:Desktop:COPIA%20SEGURIDAD%20EDU%202:&#193;rea%20de%20Hacienda:Plan%20Presupuestario:Plan_pptario_medio-plazo_17-19(opc_B)%20(2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1"/>
    </mc:Choice>
    <mc:Fallback>
      <c:style val="31"/>
    </mc:Fallback>
  </mc:AlternateContent>
  <c:chart>
    <c:title>
      <c:tx>
        <c:rich>
          <a:bodyPr/>
          <a:lstStyle/>
          <a:p>
            <a:pPr algn="l">
              <a:defRPr/>
            </a:pPr>
            <a:r>
              <a:rPr lang="en-US" sz="2400"/>
              <a:t>Ingresos no financieros Ayuntamiento de Madrid 2012-2019</a:t>
            </a:r>
          </a:p>
          <a:p>
            <a:pPr algn="l">
              <a:defRPr/>
            </a:pPr>
            <a:r>
              <a:rPr lang="en-US" b="0"/>
              <a:t>Datos en euros. Perímetro SEC-10 con ajustes de Contabilidad</a:t>
            </a:r>
            <a:r>
              <a:rPr lang="en-US" b="0" baseline="0"/>
              <a:t> Nacional</a:t>
            </a:r>
            <a:r>
              <a:rPr lang="en-US" b="0"/>
              <a:t> </a:t>
            </a:r>
          </a:p>
        </c:rich>
      </c:tx>
      <c:layout>
        <c:manualLayout>
          <c:xMode val="edge"/>
          <c:yMode val="edge"/>
          <c:x val="0.122779683996454"/>
          <c:y val="3.608548931383580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4950753506805001"/>
          <c:y val="0.17255717255717301"/>
          <c:w val="0.77604421963810799"/>
          <c:h val="0.56684695598081403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'[Plan_pptario_medio-plazo_17-19%28opc_B%29 (2).xlsx]CONSOL-SEC(CN)'!$D$59:$L$59</c:f>
              <c:strCache>
                <c:ptCount val="9"/>
                <c:pt idx="0">
                  <c:v>LIQ. 2012</c:v>
                </c:pt>
                <c:pt idx="1">
                  <c:v>LIQ. 2013</c:v>
                </c:pt>
                <c:pt idx="2">
                  <c:v>LIQ. 2014</c:v>
                </c:pt>
                <c:pt idx="3">
                  <c:v>LIQ. 2015</c:v>
                </c:pt>
                <c:pt idx="5">
                  <c:v>PREV. CIERRE 2016</c:v>
                </c:pt>
                <c:pt idx="6">
                  <c:v>PLAN PPTARIO 2017</c:v>
                </c:pt>
                <c:pt idx="7">
                  <c:v>PLAN PPTARIO 2018</c:v>
                </c:pt>
                <c:pt idx="8">
                  <c:v>PLAN PPTARIO 2019</c:v>
                </c:pt>
              </c:strCache>
            </c:strRef>
          </c:cat>
          <c:val>
            <c:numRef>
              <c:f>'[Plan_pptario_medio-plazo_17-19%28opc_B%29 (2).xlsx]CONSOL-SEC(CN)'!$D$60:$L$60</c:f>
              <c:numCache>
                <c:formatCode>#,##0</c:formatCode>
                <c:ptCount val="9"/>
                <c:pt idx="0">
                  <c:v>4407771387.6974802</c:v>
                </c:pt>
                <c:pt idx="1">
                  <c:v>4609184929.9030399</c:v>
                </c:pt>
                <c:pt idx="2">
                  <c:v>4746635824.6377401</c:v>
                </c:pt>
                <c:pt idx="3">
                  <c:v>4677204244.9044304</c:v>
                </c:pt>
                <c:pt idx="5">
                  <c:v>4653085415.1310701</c:v>
                </c:pt>
                <c:pt idx="6">
                  <c:v>4649784147.2399998</c:v>
                </c:pt>
                <c:pt idx="7">
                  <c:v>4774155070.2399998</c:v>
                </c:pt>
                <c:pt idx="8">
                  <c:v>4913306405.2399998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6773456"/>
        <c:axId val="186772280"/>
      </c:barChart>
      <c:catAx>
        <c:axId val="1867734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s-ES"/>
          </a:p>
        </c:txPr>
        <c:crossAx val="186772280"/>
        <c:crosses val="autoZero"/>
        <c:auto val="1"/>
        <c:lblAlgn val="ctr"/>
        <c:lblOffset val="100"/>
        <c:noMultiLvlLbl val="0"/>
      </c:catAx>
      <c:valAx>
        <c:axId val="186772280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8677345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1"/>
    </mc:Choice>
    <mc:Fallback>
      <c:style val="31"/>
    </mc:Fallback>
  </mc:AlternateContent>
  <c:chart>
    <c:title>
      <c:tx>
        <c:rich>
          <a:bodyPr/>
          <a:lstStyle/>
          <a:p>
            <a:pPr algn="l">
              <a:defRPr/>
            </a:pPr>
            <a:r>
              <a:rPr lang="en-US" sz="1800"/>
              <a:t>Gastos de bienes corrientes y servicios Ayuntamiento de Madrid 2012-2019</a:t>
            </a:r>
          </a:p>
          <a:p>
            <a:pPr algn="l">
              <a:defRPr/>
            </a:pPr>
            <a:r>
              <a:rPr lang="en-US" b="0"/>
              <a:t>Datos en euros. Perímetro SEC-10 con ajustes de Contabilidad</a:t>
            </a:r>
            <a:r>
              <a:rPr lang="en-US" b="0" baseline="0"/>
              <a:t> Nacional</a:t>
            </a:r>
            <a:r>
              <a:rPr lang="en-US" b="0"/>
              <a:t> </a:t>
            </a:r>
          </a:p>
        </c:rich>
      </c:tx>
      <c:layout>
        <c:manualLayout>
          <c:xMode val="edge"/>
          <c:yMode val="edge"/>
          <c:x val="0.122779683996454"/>
          <c:y val="3.608548931383580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4950753506805001"/>
          <c:y val="0.17255717255717301"/>
          <c:w val="0.77604421963810799"/>
          <c:h val="0.56684695598081403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'[Plan_pptario_medio-plazo_17-19%28opc_B%29 (2).xlsx]CONSOL-SEC(CN)'!$D$59:$L$59</c:f>
              <c:strCache>
                <c:ptCount val="9"/>
                <c:pt idx="0">
                  <c:v>LIQ. 2012</c:v>
                </c:pt>
                <c:pt idx="1">
                  <c:v>LIQ. 2013</c:v>
                </c:pt>
                <c:pt idx="2">
                  <c:v>LIQ. 2014</c:v>
                </c:pt>
                <c:pt idx="3">
                  <c:v>LIQ. 2015</c:v>
                </c:pt>
                <c:pt idx="5">
                  <c:v>PREV. CIERRE 2016</c:v>
                </c:pt>
                <c:pt idx="6">
                  <c:v>PLAN PPTARIO 2017</c:v>
                </c:pt>
                <c:pt idx="7">
                  <c:v>PLAN PPTARIO 2018</c:v>
                </c:pt>
                <c:pt idx="8">
                  <c:v>PLAN PPTARIO 2019</c:v>
                </c:pt>
              </c:strCache>
            </c:strRef>
          </c:cat>
          <c:val>
            <c:numRef>
              <c:f>'[Plan_pptario_medio-plazo_17-19%28opc_B%29 (2).xlsx]CONSOL-SEC(CN)'!$D$133:$L$133</c:f>
              <c:numCache>
                <c:formatCode>General</c:formatCode>
                <c:ptCount val="9"/>
                <c:pt idx="0">
                  <c:v>1600698949.1500001</c:v>
                </c:pt>
                <c:pt idx="1">
                  <c:v>1497103115.93943</c:v>
                </c:pt>
                <c:pt idx="2">
                  <c:v>1491703599.56182</c:v>
                </c:pt>
                <c:pt idx="3">
                  <c:v>1438104539.3533101</c:v>
                </c:pt>
                <c:pt idx="5">
                  <c:v>1742666104</c:v>
                </c:pt>
                <c:pt idx="6">
                  <c:v>1735453619</c:v>
                </c:pt>
                <c:pt idx="7">
                  <c:v>1775265114</c:v>
                </c:pt>
                <c:pt idx="8">
                  <c:v>1806470992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7469168"/>
        <c:axId val="290747888"/>
      </c:barChart>
      <c:catAx>
        <c:axId val="1874691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s-ES"/>
          </a:p>
        </c:txPr>
        <c:crossAx val="290747888"/>
        <c:crosses val="autoZero"/>
        <c:auto val="1"/>
        <c:lblAlgn val="ctr"/>
        <c:lblOffset val="100"/>
        <c:noMultiLvlLbl val="0"/>
      </c:catAx>
      <c:valAx>
        <c:axId val="290747888"/>
        <c:scaling>
          <c:orientation val="minMax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crossAx val="18746916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1"/>
    </mc:Choice>
    <mc:Fallback>
      <c:style val="31"/>
    </mc:Fallback>
  </mc:AlternateContent>
  <c:chart>
    <c:title>
      <c:tx>
        <c:rich>
          <a:bodyPr/>
          <a:lstStyle/>
          <a:p>
            <a:pPr algn="l">
              <a:defRPr/>
            </a:pPr>
            <a:r>
              <a:rPr lang="en-US" sz="2400"/>
              <a:t>Gastos financieros Ayuntamiento de Madrid 2012-2019</a:t>
            </a:r>
          </a:p>
          <a:p>
            <a:pPr algn="l">
              <a:defRPr/>
            </a:pPr>
            <a:r>
              <a:rPr lang="en-US" b="0"/>
              <a:t>Datos en euros. Perímetro SEC-10 con ajustes de Contabilidad</a:t>
            </a:r>
            <a:r>
              <a:rPr lang="en-US" b="0" baseline="0"/>
              <a:t> Nacional</a:t>
            </a:r>
            <a:r>
              <a:rPr lang="en-US" b="0"/>
              <a:t> </a:t>
            </a:r>
          </a:p>
        </c:rich>
      </c:tx>
      <c:layout>
        <c:manualLayout>
          <c:xMode val="edge"/>
          <c:yMode val="edge"/>
          <c:x val="0.122779683996454"/>
          <c:y val="3.608548931383580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4950753506805001"/>
          <c:y val="0.17255717255717301"/>
          <c:w val="0.77604421963810799"/>
          <c:h val="0.56684695598081403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'[Plan_pptario_medio-plazo_17-19%28opc_B%29 (2).xlsx]CONSOL-SEC(CN)'!$D$59:$L$59</c:f>
              <c:strCache>
                <c:ptCount val="9"/>
                <c:pt idx="0">
                  <c:v>LIQ. 2012</c:v>
                </c:pt>
                <c:pt idx="1">
                  <c:v>LIQ. 2013</c:v>
                </c:pt>
                <c:pt idx="2">
                  <c:v>LIQ. 2014</c:v>
                </c:pt>
                <c:pt idx="3">
                  <c:v>LIQ. 2015</c:v>
                </c:pt>
                <c:pt idx="5">
                  <c:v>PREV. CIERRE 2016</c:v>
                </c:pt>
                <c:pt idx="6">
                  <c:v>PLAN PPTARIO 2017</c:v>
                </c:pt>
                <c:pt idx="7">
                  <c:v>PLAN PPTARIO 2018</c:v>
                </c:pt>
                <c:pt idx="8">
                  <c:v>PLAN PPTARIO 2019</c:v>
                </c:pt>
              </c:strCache>
            </c:strRef>
          </c:cat>
          <c:val>
            <c:numRef>
              <c:f>'[Plan_pptario_medio-plazo_17-19%28opc_B%29 (2).xlsx]CONSOL-SEC(CN)'!$D$134:$L$134</c:f>
              <c:numCache>
                <c:formatCode>General</c:formatCode>
                <c:ptCount val="9"/>
                <c:pt idx="0">
                  <c:v>306226610.94999999</c:v>
                </c:pt>
                <c:pt idx="1">
                  <c:v>437828661.27121001</c:v>
                </c:pt>
                <c:pt idx="2">
                  <c:v>255660068.42444399</c:v>
                </c:pt>
                <c:pt idx="3">
                  <c:v>131018290.17</c:v>
                </c:pt>
                <c:pt idx="5">
                  <c:v>129909797</c:v>
                </c:pt>
                <c:pt idx="6">
                  <c:v>115347089</c:v>
                </c:pt>
                <c:pt idx="7">
                  <c:v>105695101</c:v>
                </c:pt>
                <c:pt idx="8">
                  <c:v>100774737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90748672"/>
        <c:axId val="290749064"/>
      </c:barChart>
      <c:catAx>
        <c:axId val="2907486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s-ES"/>
          </a:p>
        </c:txPr>
        <c:crossAx val="290749064"/>
        <c:crosses val="autoZero"/>
        <c:auto val="1"/>
        <c:lblAlgn val="ctr"/>
        <c:lblOffset val="100"/>
        <c:noMultiLvlLbl val="0"/>
      </c:catAx>
      <c:valAx>
        <c:axId val="2907490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9074867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1"/>
    </mc:Choice>
    <mc:Fallback>
      <c:style val="31"/>
    </mc:Fallback>
  </mc:AlternateContent>
  <c:chart>
    <c:title>
      <c:tx>
        <c:rich>
          <a:bodyPr/>
          <a:lstStyle/>
          <a:p>
            <a:pPr algn="l">
              <a:defRPr/>
            </a:pPr>
            <a:r>
              <a:rPr lang="en-US" sz="1800"/>
              <a:t>Gastos en transferencias corrientes Ayuntamiento de Madrid 2012-2019</a:t>
            </a:r>
          </a:p>
          <a:p>
            <a:pPr algn="l">
              <a:defRPr/>
            </a:pPr>
            <a:r>
              <a:rPr lang="en-US" b="0"/>
              <a:t>Datos en euros. Perímetro SEC-10 con ajustes de Contabilidad</a:t>
            </a:r>
            <a:r>
              <a:rPr lang="en-US" b="0" baseline="0"/>
              <a:t> Nacional</a:t>
            </a:r>
            <a:r>
              <a:rPr lang="en-US" b="0"/>
              <a:t> </a:t>
            </a:r>
          </a:p>
        </c:rich>
      </c:tx>
      <c:layout>
        <c:manualLayout>
          <c:xMode val="edge"/>
          <c:yMode val="edge"/>
          <c:x val="0.122779683996454"/>
          <c:y val="3.608548931383580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4950753506805001"/>
          <c:y val="0.17255717255717301"/>
          <c:w val="0.77604421963810799"/>
          <c:h val="0.56684695598081403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'[Plan_pptario_medio-plazo_17-19%28opc_B%29 (2).xlsx]CONSOL-SEC(CN)'!$D$59:$L$59</c:f>
              <c:strCache>
                <c:ptCount val="9"/>
                <c:pt idx="0">
                  <c:v>LIQ. 2012</c:v>
                </c:pt>
                <c:pt idx="1">
                  <c:v>LIQ. 2013</c:v>
                </c:pt>
                <c:pt idx="2">
                  <c:v>LIQ. 2014</c:v>
                </c:pt>
                <c:pt idx="3">
                  <c:v>LIQ. 2015</c:v>
                </c:pt>
                <c:pt idx="5">
                  <c:v>PREV. CIERRE 2016</c:v>
                </c:pt>
                <c:pt idx="6">
                  <c:v>PLAN PPTARIO 2017</c:v>
                </c:pt>
                <c:pt idx="7">
                  <c:v>PLAN PPTARIO 2018</c:v>
                </c:pt>
                <c:pt idx="8">
                  <c:v>PLAN PPTARIO 2019</c:v>
                </c:pt>
              </c:strCache>
            </c:strRef>
          </c:cat>
          <c:val>
            <c:numRef>
              <c:f>'[Plan_pptario_medio-plazo_17-19%28opc_B%29 (2).xlsx]CONSOL-SEC(CN)'!$D$135:$L$135</c:f>
              <c:numCache>
                <c:formatCode>General</c:formatCode>
                <c:ptCount val="9"/>
                <c:pt idx="0">
                  <c:v>162774377.81999999</c:v>
                </c:pt>
                <c:pt idx="1">
                  <c:v>198424828.28999999</c:v>
                </c:pt>
                <c:pt idx="2">
                  <c:v>190036727</c:v>
                </c:pt>
                <c:pt idx="3">
                  <c:v>176024851.81999999</c:v>
                </c:pt>
                <c:pt idx="5">
                  <c:v>232032010</c:v>
                </c:pt>
                <c:pt idx="6">
                  <c:v>231101744</c:v>
                </c:pt>
                <c:pt idx="7">
                  <c:v>237379111</c:v>
                </c:pt>
                <c:pt idx="8">
                  <c:v>243836758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90749848"/>
        <c:axId val="290750240"/>
      </c:barChart>
      <c:catAx>
        <c:axId val="2907498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s-ES"/>
          </a:p>
        </c:txPr>
        <c:crossAx val="290750240"/>
        <c:crosses val="autoZero"/>
        <c:auto val="1"/>
        <c:lblAlgn val="ctr"/>
        <c:lblOffset val="100"/>
        <c:noMultiLvlLbl val="0"/>
      </c:catAx>
      <c:valAx>
        <c:axId val="2907502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9074984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1"/>
    </mc:Choice>
    <mc:Fallback>
      <c:style val="31"/>
    </mc:Fallback>
  </mc:AlternateContent>
  <c:chart>
    <c:title>
      <c:tx>
        <c:rich>
          <a:bodyPr/>
          <a:lstStyle/>
          <a:p>
            <a:pPr algn="l">
              <a:defRPr/>
            </a:pPr>
            <a:r>
              <a:rPr lang="en-US" sz="2200"/>
              <a:t>Gastos en inversiones reales Ayuntamiento de Madrid 2012-2019</a:t>
            </a:r>
          </a:p>
          <a:p>
            <a:pPr algn="l">
              <a:defRPr/>
            </a:pPr>
            <a:r>
              <a:rPr lang="en-US" b="0"/>
              <a:t>Datos en euros. Perímetro SEC-10 con ajustes de Contabilidad</a:t>
            </a:r>
            <a:r>
              <a:rPr lang="en-US" b="0" baseline="0"/>
              <a:t> Nacional</a:t>
            </a:r>
            <a:r>
              <a:rPr lang="en-US" b="0"/>
              <a:t> </a:t>
            </a:r>
          </a:p>
        </c:rich>
      </c:tx>
      <c:layout>
        <c:manualLayout>
          <c:xMode val="edge"/>
          <c:yMode val="edge"/>
          <c:x val="0.122779683996454"/>
          <c:y val="3.608548931383580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4950753506805001"/>
          <c:y val="0.17255717255717301"/>
          <c:w val="0.77604421963810799"/>
          <c:h val="0.56684695598081403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'[Plan_pptario_medio-plazo_17-19%28opc_B%29 (2).xlsx]CONSOL-SEC(CN)'!$D$59:$L$59</c:f>
              <c:strCache>
                <c:ptCount val="9"/>
                <c:pt idx="0">
                  <c:v>LIQ. 2012</c:v>
                </c:pt>
                <c:pt idx="1">
                  <c:v>LIQ. 2013</c:v>
                </c:pt>
                <c:pt idx="2">
                  <c:v>LIQ. 2014</c:v>
                </c:pt>
                <c:pt idx="3">
                  <c:v>LIQ. 2015</c:v>
                </c:pt>
                <c:pt idx="5">
                  <c:v>PREV. CIERRE 2016</c:v>
                </c:pt>
                <c:pt idx="6">
                  <c:v>PLAN PPTARIO 2017</c:v>
                </c:pt>
                <c:pt idx="7">
                  <c:v>PLAN PPTARIO 2018</c:v>
                </c:pt>
                <c:pt idx="8">
                  <c:v>PLAN PPTARIO 2019</c:v>
                </c:pt>
              </c:strCache>
            </c:strRef>
          </c:cat>
          <c:val>
            <c:numRef>
              <c:f>'[Plan_pptario_medio-plazo_17-19%28opc_B%29 (2).xlsx]CONSOL-SEC(CN)'!$D$138:$L$138</c:f>
              <c:numCache>
                <c:formatCode>General</c:formatCode>
                <c:ptCount val="9"/>
                <c:pt idx="0">
                  <c:v>213170064.50999999</c:v>
                </c:pt>
                <c:pt idx="1">
                  <c:v>262615620.28</c:v>
                </c:pt>
                <c:pt idx="2">
                  <c:v>245280219.82380199</c:v>
                </c:pt>
                <c:pt idx="3">
                  <c:v>235703832.022645</c:v>
                </c:pt>
                <c:pt idx="5">
                  <c:v>348870999</c:v>
                </c:pt>
                <c:pt idx="6">
                  <c:v>522947270</c:v>
                </c:pt>
                <c:pt idx="7">
                  <c:v>533100777</c:v>
                </c:pt>
                <c:pt idx="8">
                  <c:v>534321681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90751024"/>
        <c:axId val="290751416"/>
      </c:barChart>
      <c:catAx>
        <c:axId val="2907510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s-ES"/>
          </a:p>
        </c:txPr>
        <c:crossAx val="290751416"/>
        <c:crosses val="autoZero"/>
        <c:auto val="1"/>
        <c:lblAlgn val="ctr"/>
        <c:lblOffset val="100"/>
        <c:noMultiLvlLbl val="0"/>
      </c:catAx>
      <c:valAx>
        <c:axId val="2907514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9075102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1"/>
    </mc:Choice>
    <mc:Fallback>
      <c:style val="31"/>
    </mc:Fallback>
  </mc:AlternateContent>
  <c:chart>
    <c:title>
      <c:tx>
        <c:rich>
          <a:bodyPr/>
          <a:lstStyle/>
          <a:p>
            <a:pPr algn="l">
              <a:defRPr/>
            </a:pPr>
            <a:r>
              <a:rPr lang="en-US" sz="1800"/>
              <a:t>Incremento</a:t>
            </a:r>
            <a:r>
              <a:rPr lang="en-US" sz="1800" baseline="0"/>
              <a:t>/disminución de la deuda </a:t>
            </a:r>
            <a:r>
              <a:rPr lang="en-US" sz="1800"/>
              <a:t>Ayuntamiento de Madrid 2012-2019</a:t>
            </a:r>
          </a:p>
          <a:p>
            <a:pPr algn="l">
              <a:defRPr/>
            </a:pPr>
            <a:r>
              <a:rPr lang="en-US" b="0"/>
              <a:t>Datos en euros. Perímetro SEC-10 con ajustes de Contabilidad</a:t>
            </a:r>
            <a:r>
              <a:rPr lang="en-US" b="0" baseline="0"/>
              <a:t> Nacional</a:t>
            </a:r>
            <a:r>
              <a:rPr lang="en-US" b="0"/>
              <a:t> </a:t>
            </a:r>
          </a:p>
        </c:rich>
      </c:tx>
      <c:layout>
        <c:manualLayout>
          <c:xMode val="edge"/>
          <c:yMode val="edge"/>
          <c:x val="0.122779683996454"/>
          <c:y val="3.608548931383580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4950753506805001"/>
          <c:y val="0.17255717255717301"/>
          <c:w val="0.77868858176409095"/>
          <c:h val="0.53937440512243695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'[Plan_pptario_medio-plazo_17-19%28opc_B%29 (2).xlsx]CONSOL-SEC(CN)'!$D$59:$L$59</c:f>
              <c:strCache>
                <c:ptCount val="9"/>
                <c:pt idx="0">
                  <c:v>LIQ. 2012</c:v>
                </c:pt>
                <c:pt idx="1">
                  <c:v>LIQ. 2013</c:v>
                </c:pt>
                <c:pt idx="2">
                  <c:v>LIQ. 2014</c:v>
                </c:pt>
                <c:pt idx="3">
                  <c:v>LIQ. 2015</c:v>
                </c:pt>
                <c:pt idx="5">
                  <c:v>PREV. CIERRE 2016</c:v>
                </c:pt>
                <c:pt idx="6">
                  <c:v>PLAN PPTARIO 2017</c:v>
                </c:pt>
                <c:pt idx="7">
                  <c:v>PLAN PPTARIO 2018</c:v>
                </c:pt>
                <c:pt idx="8">
                  <c:v>PLAN PPTARIO 2019</c:v>
                </c:pt>
              </c:strCache>
            </c:strRef>
          </c:cat>
          <c:val>
            <c:numRef>
              <c:f>'[Plan_pptario_medio-plazo_17-19%28opc_B%29 (2).xlsx]CONSOL-SEC(CN)'!$D$143:$L$143</c:f>
              <c:numCache>
                <c:formatCode>General</c:formatCode>
                <c:ptCount val="9"/>
                <c:pt idx="0">
                  <c:v>196636745.27000001</c:v>
                </c:pt>
                <c:pt idx="1">
                  <c:v>-545273050.58000004</c:v>
                </c:pt>
                <c:pt idx="2">
                  <c:v>-1173592336.8399999</c:v>
                </c:pt>
                <c:pt idx="3">
                  <c:v>-1161863711.1900001</c:v>
                </c:pt>
                <c:pt idx="5">
                  <c:v>-620357064</c:v>
                </c:pt>
                <c:pt idx="6">
                  <c:v>-478407503</c:v>
                </c:pt>
                <c:pt idx="7">
                  <c:v>-451921158</c:v>
                </c:pt>
                <c:pt idx="8">
                  <c:v>-500232366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90875016"/>
        <c:axId val="290875408"/>
      </c:barChart>
      <c:catAx>
        <c:axId val="2908750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txPr>
          <a:bodyPr/>
          <a:lstStyle/>
          <a:p>
            <a:pPr>
              <a:defRPr sz="1400"/>
            </a:pPr>
            <a:endParaRPr lang="es-ES"/>
          </a:p>
        </c:txPr>
        <c:crossAx val="290875408"/>
        <c:crosses val="autoZero"/>
        <c:auto val="1"/>
        <c:lblAlgn val="ctr"/>
        <c:lblOffset val="100"/>
        <c:noMultiLvlLbl val="0"/>
      </c:catAx>
      <c:valAx>
        <c:axId val="290875408"/>
        <c:scaling>
          <c:orientation val="minMax"/>
        </c:scaling>
        <c:delete val="0"/>
        <c:axPos val="l"/>
        <c:majorGridlines/>
        <c:numFmt formatCode="#,##0" sourceLinked="0"/>
        <c:majorTickMark val="out"/>
        <c:minorTickMark val="none"/>
        <c:tickLblPos val="low"/>
        <c:crossAx val="29087501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1"/>
    </mc:Choice>
    <mc:Fallback>
      <c:style val="31"/>
    </mc:Fallback>
  </mc:AlternateContent>
  <c:chart>
    <c:title>
      <c:tx>
        <c:rich>
          <a:bodyPr/>
          <a:lstStyle/>
          <a:p>
            <a:pPr algn="l">
              <a:defRPr/>
            </a:pPr>
            <a:r>
              <a:rPr lang="en-US" sz="2400"/>
              <a:t>Ahorro neto Ayuntamiento de Madrid 2012-2019</a:t>
            </a:r>
          </a:p>
          <a:p>
            <a:pPr algn="l">
              <a:defRPr/>
            </a:pPr>
            <a:r>
              <a:rPr lang="en-US" b="0"/>
              <a:t>Datos en euros. Perímetro SEC-10 con ajustes de Contabilidad</a:t>
            </a:r>
            <a:r>
              <a:rPr lang="en-US" b="0" baseline="0"/>
              <a:t> Nacional</a:t>
            </a:r>
            <a:r>
              <a:rPr lang="en-US" b="0"/>
              <a:t> </a:t>
            </a:r>
          </a:p>
        </c:rich>
      </c:tx>
      <c:layout>
        <c:manualLayout>
          <c:xMode val="edge"/>
          <c:yMode val="edge"/>
          <c:x val="0.122779683996454"/>
          <c:y val="3.608548931383580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4950753506805001"/>
          <c:y val="0.17255717255717301"/>
          <c:w val="0.77604421963810799"/>
          <c:h val="0.56684695598081403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'[Plan_pptario_medio-plazo_17-19%28opc_B%29 (2).xlsx]CONSOL-SEC(CN)'!$D$59:$L$59</c:f>
              <c:strCache>
                <c:ptCount val="9"/>
                <c:pt idx="0">
                  <c:v>LIQ. 2012</c:v>
                </c:pt>
                <c:pt idx="1">
                  <c:v>LIQ. 2013</c:v>
                </c:pt>
                <c:pt idx="2">
                  <c:v>LIQ. 2014</c:v>
                </c:pt>
                <c:pt idx="3">
                  <c:v>LIQ. 2015</c:v>
                </c:pt>
                <c:pt idx="5">
                  <c:v>PREV. CIERRE 2016</c:v>
                </c:pt>
                <c:pt idx="6">
                  <c:v>PLAN PPTARIO 2017</c:v>
                </c:pt>
                <c:pt idx="7">
                  <c:v>PLAN PPTARIO 2018</c:v>
                </c:pt>
                <c:pt idx="8">
                  <c:v>PLAN PPTARIO 2019</c:v>
                </c:pt>
              </c:strCache>
            </c:strRef>
          </c:cat>
          <c:val>
            <c:numRef>
              <c:f>'[Plan_pptario_medio-plazo_17-19%28opc_B%29 (2).xlsx]CONSOL-SEC(CN)'!$D$208:$L$208</c:f>
              <c:numCache>
                <c:formatCode>General</c:formatCode>
                <c:ptCount val="9"/>
                <c:pt idx="0">
                  <c:v>108934506.59747601</c:v>
                </c:pt>
                <c:pt idx="1">
                  <c:v>-189738536.16560501</c:v>
                </c:pt>
                <c:pt idx="2">
                  <c:v>-732118967.07352495</c:v>
                </c:pt>
                <c:pt idx="3">
                  <c:v>328874563.02112103</c:v>
                </c:pt>
                <c:pt idx="5">
                  <c:v>538843694.13106799</c:v>
                </c:pt>
                <c:pt idx="6">
                  <c:v>674378216.24000001</c:v>
                </c:pt>
                <c:pt idx="7">
                  <c:v>761115321.24000001</c:v>
                </c:pt>
                <c:pt idx="8">
                  <c:v>805461213.24000001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90876192"/>
        <c:axId val="290876584"/>
      </c:barChart>
      <c:catAx>
        <c:axId val="2908761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s-ES"/>
          </a:p>
        </c:txPr>
        <c:crossAx val="290876584"/>
        <c:crosses val="autoZero"/>
        <c:auto val="1"/>
        <c:lblAlgn val="ctr"/>
        <c:lblOffset val="100"/>
        <c:noMultiLvlLbl val="0"/>
      </c:catAx>
      <c:valAx>
        <c:axId val="290876584"/>
        <c:scaling>
          <c:orientation val="minMax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crossAx val="29087619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1"/>
    </mc:Choice>
    <mc:Fallback>
      <c:style val="31"/>
    </mc:Fallback>
  </mc:AlternateContent>
  <c:chart>
    <c:title>
      <c:tx>
        <c:rich>
          <a:bodyPr/>
          <a:lstStyle/>
          <a:p>
            <a:pPr algn="l">
              <a:defRPr/>
            </a:pPr>
            <a:r>
              <a:rPr lang="en-US" sz="2000"/>
              <a:t>Resultado</a:t>
            </a:r>
            <a:r>
              <a:rPr lang="en-US" sz="2000" baseline="0"/>
              <a:t> no financiero </a:t>
            </a:r>
            <a:r>
              <a:rPr lang="en-US" sz="2000"/>
              <a:t>Ayuntamiento de Madrid 2012-2019</a:t>
            </a:r>
          </a:p>
          <a:p>
            <a:pPr algn="l">
              <a:defRPr/>
            </a:pPr>
            <a:r>
              <a:rPr lang="en-US" b="0"/>
              <a:t>Datos en euros. Perímetro SEC-10 con ajustes de Contabilidad</a:t>
            </a:r>
            <a:r>
              <a:rPr lang="en-US" b="0" baseline="0"/>
              <a:t> Nacional</a:t>
            </a:r>
            <a:r>
              <a:rPr lang="en-US" b="0"/>
              <a:t> </a:t>
            </a:r>
          </a:p>
        </c:rich>
      </c:tx>
      <c:layout>
        <c:manualLayout>
          <c:xMode val="edge"/>
          <c:yMode val="edge"/>
          <c:x val="0.122779683996454"/>
          <c:y val="3.608548931383580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4950753506805001"/>
          <c:y val="0.17255717255717301"/>
          <c:w val="0.77604421963810799"/>
          <c:h val="0.56684695598081403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'[Plan_pptario_medio-plazo_17-19%28opc_B%29 (2).xlsx]CONSOL-SEC(CN)'!$D$59:$L$59</c:f>
              <c:strCache>
                <c:ptCount val="9"/>
                <c:pt idx="0">
                  <c:v>LIQ. 2012</c:v>
                </c:pt>
                <c:pt idx="1">
                  <c:v>LIQ. 2013</c:v>
                </c:pt>
                <c:pt idx="2">
                  <c:v>LIQ. 2014</c:v>
                </c:pt>
                <c:pt idx="3">
                  <c:v>LIQ. 2015</c:v>
                </c:pt>
                <c:pt idx="5">
                  <c:v>PREV. CIERRE 2016</c:v>
                </c:pt>
                <c:pt idx="6">
                  <c:v>PLAN PPTARIO 2017</c:v>
                </c:pt>
                <c:pt idx="7">
                  <c:v>PLAN PPTARIO 2018</c:v>
                </c:pt>
                <c:pt idx="8">
                  <c:v>PLAN PPTARIO 2019</c:v>
                </c:pt>
              </c:strCache>
            </c:strRef>
          </c:cat>
          <c:val>
            <c:numRef>
              <c:f>'[Plan_pptario_medio-plazo_17-19%28opc_B%29 (2).xlsx]CONSOL-SEC(CN)'!$D$209:$L$209</c:f>
              <c:numCache>
                <c:formatCode>General</c:formatCode>
                <c:ptCount val="9"/>
                <c:pt idx="0">
                  <c:v>878709346.62747598</c:v>
                </c:pt>
                <c:pt idx="1">
                  <c:v>965801648.53239501</c:v>
                </c:pt>
                <c:pt idx="2">
                  <c:v>1293966202.39767</c:v>
                </c:pt>
                <c:pt idx="3">
                  <c:v>1386775792.79848</c:v>
                </c:pt>
                <c:pt idx="5">
                  <c:v>802955916.13106799</c:v>
                </c:pt>
                <c:pt idx="6">
                  <c:v>604925989.24000001</c:v>
                </c:pt>
                <c:pt idx="7">
                  <c:v>655061242.24000001</c:v>
                </c:pt>
                <c:pt idx="8">
                  <c:v>746518438.24000001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90877368"/>
        <c:axId val="290877760"/>
      </c:barChart>
      <c:catAx>
        <c:axId val="2908773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s-ES"/>
          </a:p>
        </c:txPr>
        <c:crossAx val="290877760"/>
        <c:crosses val="autoZero"/>
        <c:auto val="1"/>
        <c:lblAlgn val="ctr"/>
        <c:lblOffset val="100"/>
        <c:noMultiLvlLbl val="0"/>
      </c:catAx>
      <c:valAx>
        <c:axId val="290877760"/>
        <c:scaling>
          <c:orientation val="minMax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crossAx val="29087736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1"/>
    </mc:Choice>
    <mc:Fallback>
      <c:style val="31"/>
    </mc:Fallback>
  </mc:AlternateContent>
  <c:chart>
    <c:title>
      <c:tx>
        <c:rich>
          <a:bodyPr/>
          <a:lstStyle/>
          <a:p>
            <a:pPr algn="l">
              <a:defRPr/>
            </a:pPr>
            <a:r>
              <a:rPr lang="en-US" sz="2400"/>
              <a:t>Impuestos</a:t>
            </a:r>
            <a:r>
              <a:rPr lang="en-US" sz="2400" baseline="0"/>
              <a:t> directos </a:t>
            </a:r>
            <a:r>
              <a:rPr lang="en-US" sz="2400"/>
              <a:t>Ayuntamiento de Madrid 2012-2019</a:t>
            </a:r>
          </a:p>
          <a:p>
            <a:pPr algn="l">
              <a:defRPr/>
            </a:pPr>
            <a:r>
              <a:rPr lang="en-US" b="0"/>
              <a:t>Datos en euros. Perímetro SEC-10 con ajustes de Contabilidad</a:t>
            </a:r>
            <a:r>
              <a:rPr lang="en-US" b="0" baseline="0"/>
              <a:t> Nacional</a:t>
            </a:r>
            <a:r>
              <a:rPr lang="en-US" b="0"/>
              <a:t> </a:t>
            </a:r>
          </a:p>
        </c:rich>
      </c:tx>
      <c:layout>
        <c:manualLayout>
          <c:xMode val="edge"/>
          <c:yMode val="edge"/>
          <c:x val="0.122779683996454"/>
          <c:y val="3.608548931383580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4950753506805001"/>
          <c:y val="0.17255717255717301"/>
          <c:w val="0.77604421963810799"/>
          <c:h val="0.56684695598081403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'[Plan_pptario_medio-plazo_17-19%28opc_B%29 (2).xlsx]CONSOL-SEC(CN)'!$D$59:$L$59</c:f>
              <c:strCache>
                <c:ptCount val="9"/>
                <c:pt idx="0">
                  <c:v>LIQ. 2012</c:v>
                </c:pt>
                <c:pt idx="1">
                  <c:v>LIQ. 2013</c:v>
                </c:pt>
                <c:pt idx="2">
                  <c:v>LIQ. 2014</c:v>
                </c:pt>
                <c:pt idx="3">
                  <c:v>LIQ. 2015</c:v>
                </c:pt>
                <c:pt idx="5">
                  <c:v>PREV. CIERRE 2016</c:v>
                </c:pt>
                <c:pt idx="6">
                  <c:v>PLAN PPTARIO 2017</c:v>
                </c:pt>
                <c:pt idx="7">
                  <c:v>PLAN PPTARIO 2018</c:v>
                </c:pt>
                <c:pt idx="8">
                  <c:v>PLAN PPTARIO 2019</c:v>
                </c:pt>
              </c:strCache>
            </c:strRef>
          </c:cat>
          <c:val>
            <c:numRef>
              <c:f>'[Plan_pptario_medio-plazo_17-19%28opc_B%29 (2).xlsx]CONSOL-SEC(CN)'!$D$61:$L$61</c:f>
              <c:numCache>
                <c:formatCode>#,##0</c:formatCode>
                <c:ptCount val="9"/>
                <c:pt idx="0">
                  <c:v>1719972311.8499999</c:v>
                </c:pt>
                <c:pt idx="1">
                  <c:v>2020489828.54</c:v>
                </c:pt>
                <c:pt idx="2">
                  <c:v>2231240634.3000002</c:v>
                </c:pt>
                <c:pt idx="3">
                  <c:v>2195278762.21</c:v>
                </c:pt>
                <c:pt idx="5">
                  <c:v>2280179859.4707098</c:v>
                </c:pt>
                <c:pt idx="6">
                  <c:v>2351539134.4400001</c:v>
                </c:pt>
                <c:pt idx="7">
                  <c:v>2438254295.4400001</c:v>
                </c:pt>
                <c:pt idx="8">
                  <c:v>2532644623.4400001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6772672"/>
        <c:axId val="186818984"/>
      </c:barChart>
      <c:catAx>
        <c:axId val="1867726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s-ES"/>
          </a:p>
        </c:txPr>
        <c:crossAx val="186818984"/>
        <c:crosses val="autoZero"/>
        <c:auto val="1"/>
        <c:lblAlgn val="ctr"/>
        <c:lblOffset val="100"/>
        <c:noMultiLvlLbl val="0"/>
      </c:catAx>
      <c:valAx>
        <c:axId val="186818984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8677267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1"/>
    </mc:Choice>
    <mc:Fallback>
      <c:style val="31"/>
    </mc:Fallback>
  </mc:AlternateContent>
  <c:chart>
    <c:title>
      <c:tx>
        <c:rich>
          <a:bodyPr/>
          <a:lstStyle/>
          <a:p>
            <a:pPr algn="l">
              <a:defRPr/>
            </a:pPr>
            <a:r>
              <a:rPr lang="en-US" sz="2400"/>
              <a:t>Impuestos</a:t>
            </a:r>
            <a:r>
              <a:rPr lang="en-US" sz="2400" baseline="0"/>
              <a:t> indirectos </a:t>
            </a:r>
            <a:r>
              <a:rPr lang="en-US" sz="2400"/>
              <a:t>Ayuntamiento de Madrid 2012-2019</a:t>
            </a:r>
          </a:p>
          <a:p>
            <a:pPr algn="l">
              <a:defRPr/>
            </a:pPr>
            <a:r>
              <a:rPr lang="en-US" b="0"/>
              <a:t>Datos en euros. Perímetro SEC-10 con ajustes de Contabilidad</a:t>
            </a:r>
            <a:r>
              <a:rPr lang="en-US" b="0" baseline="0"/>
              <a:t> Nacional</a:t>
            </a:r>
            <a:r>
              <a:rPr lang="en-US" b="0"/>
              <a:t> </a:t>
            </a:r>
          </a:p>
        </c:rich>
      </c:tx>
      <c:layout>
        <c:manualLayout>
          <c:xMode val="edge"/>
          <c:yMode val="edge"/>
          <c:x val="0.122779683996454"/>
          <c:y val="3.608548931383580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4950753506805001"/>
          <c:y val="0.17255717255717301"/>
          <c:w val="0.77604421963810799"/>
          <c:h val="0.56684695598081403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'[Plan_pptario_medio-plazo_17-19%28opc_B%29 (2).xlsx]CONSOL-SEC(CN)'!$D$59:$L$59</c:f>
              <c:strCache>
                <c:ptCount val="9"/>
                <c:pt idx="0">
                  <c:v>LIQ. 2012</c:v>
                </c:pt>
                <c:pt idx="1">
                  <c:v>LIQ. 2013</c:v>
                </c:pt>
                <c:pt idx="2">
                  <c:v>LIQ. 2014</c:v>
                </c:pt>
                <c:pt idx="3">
                  <c:v>LIQ. 2015</c:v>
                </c:pt>
                <c:pt idx="5">
                  <c:v>PREV. CIERRE 2016</c:v>
                </c:pt>
                <c:pt idx="6">
                  <c:v>PLAN PPTARIO 2017</c:v>
                </c:pt>
                <c:pt idx="7">
                  <c:v>PLAN PPTARIO 2018</c:v>
                </c:pt>
                <c:pt idx="8">
                  <c:v>PLAN PPTARIO 2019</c:v>
                </c:pt>
              </c:strCache>
            </c:strRef>
          </c:cat>
          <c:val>
            <c:numRef>
              <c:f>'[Plan_pptario_medio-plazo_17-19%28opc_B%29 (2).xlsx]CONSOL-SEC(CN)'!$D$62:$L$62</c:f>
              <c:numCache>
                <c:formatCode>#,##0</c:formatCode>
                <c:ptCount val="9"/>
                <c:pt idx="0">
                  <c:v>117734995.37</c:v>
                </c:pt>
                <c:pt idx="1">
                  <c:v>133059190.64</c:v>
                </c:pt>
                <c:pt idx="2">
                  <c:v>133588179.22</c:v>
                </c:pt>
                <c:pt idx="3" formatCode="#,##0.00">
                  <c:v>137743204.09999999</c:v>
                </c:pt>
                <c:pt idx="5">
                  <c:v>150097131.25328699</c:v>
                </c:pt>
                <c:pt idx="6">
                  <c:v>149172930.03999999</c:v>
                </c:pt>
                <c:pt idx="7">
                  <c:v>152560759.03999999</c:v>
                </c:pt>
                <c:pt idx="8">
                  <c:v>156165757.03999999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6819768"/>
        <c:axId val="168783288"/>
      </c:barChart>
      <c:catAx>
        <c:axId val="1868197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s-ES"/>
          </a:p>
        </c:txPr>
        <c:crossAx val="168783288"/>
        <c:crosses val="autoZero"/>
        <c:auto val="1"/>
        <c:lblAlgn val="ctr"/>
        <c:lblOffset val="100"/>
        <c:noMultiLvlLbl val="0"/>
      </c:catAx>
      <c:valAx>
        <c:axId val="16878328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8681976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1"/>
    </mc:Choice>
    <mc:Fallback>
      <c:style val="31"/>
    </mc:Fallback>
  </mc:AlternateContent>
  <c:chart>
    <c:title>
      <c:tx>
        <c:rich>
          <a:bodyPr/>
          <a:lstStyle/>
          <a:p>
            <a:pPr algn="l">
              <a:defRPr/>
            </a:pPr>
            <a:r>
              <a:rPr lang="en-US" sz="2400"/>
              <a:t>Tasas y otros ingresos Ayuntamiento de Madrid 2012-2019</a:t>
            </a:r>
          </a:p>
          <a:p>
            <a:pPr algn="l">
              <a:defRPr/>
            </a:pPr>
            <a:r>
              <a:rPr lang="en-US" b="0"/>
              <a:t>Datos en euros. Perímetro SEC-10 con ajustes de Contabilidad</a:t>
            </a:r>
            <a:r>
              <a:rPr lang="en-US" b="0" baseline="0"/>
              <a:t> Nacional</a:t>
            </a:r>
            <a:r>
              <a:rPr lang="en-US" b="0"/>
              <a:t> </a:t>
            </a:r>
          </a:p>
        </c:rich>
      </c:tx>
      <c:layout>
        <c:manualLayout>
          <c:xMode val="edge"/>
          <c:yMode val="edge"/>
          <c:x val="0.122779683996454"/>
          <c:y val="3.608548931383580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4950753506805001"/>
          <c:y val="0.17255717255717301"/>
          <c:w val="0.77604421963810799"/>
          <c:h val="0.56684695598081403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'[Plan_pptario_medio-plazo_17-19%28opc_B%29 (2).xlsx]CONSOL-SEC(CN)'!$D$59:$L$59</c:f>
              <c:strCache>
                <c:ptCount val="9"/>
                <c:pt idx="0">
                  <c:v>LIQ. 2012</c:v>
                </c:pt>
                <c:pt idx="1">
                  <c:v>LIQ. 2013</c:v>
                </c:pt>
                <c:pt idx="2">
                  <c:v>LIQ. 2014</c:v>
                </c:pt>
                <c:pt idx="3">
                  <c:v>LIQ. 2015</c:v>
                </c:pt>
                <c:pt idx="5">
                  <c:v>PREV. CIERRE 2016</c:v>
                </c:pt>
                <c:pt idx="6">
                  <c:v>PLAN PPTARIO 2017</c:v>
                </c:pt>
                <c:pt idx="7">
                  <c:v>PLAN PPTARIO 2018</c:v>
                </c:pt>
                <c:pt idx="8">
                  <c:v>PLAN PPTARIO 2019</c:v>
                </c:pt>
              </c:strCache>
            </c:strRef>
          </c:cat>
          <c:val>
            <c:numRef>
              <c:f>'[Plan_pptario_medio-plazo_17-19%28opc_B%29 (2).xlsx]CONSOL-SEC(CN)'!$D$63:$L$63</c:f>
              <c:numCache>
                <c:formatCode>#,##0</c:formatCode>
                <c:ptCount val="9"/>
                <c:pt idx="0">
                  <c:v>723531222.32000005</c:v>
                </c:pt>
                <c:pt idx="1">
                  <c:v>711009789.88999999</c:v>
                </c:pt>
                <c:pt idx="2">
                  <c:v>698122960.12</c:v>
                </c:pt>
                <c:pt idx="3">
                  <c:v>580915129.99000001</c:v>
                </c:pt>
                <c:pt idx="5">
                  <c:v>584483213.05130005</c:v>
                </c:pt>
                <c:pt idx="6">
                  <c:v>569431140</c:v>
                </c:pt>
                <c:pt idx="7">
                  <c:v>576732261</c:v>
                </c:pt>
                <c:pt idx="8">
                  <c:v>589044659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90180720"/>
        <c:axId val="290181112"/>
      </c:barChart>
      <c:catAx>
        <c:axId val="2901807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s-ES"/>
          </a:p>
        </c:txPr>
        <c:crossAx val="290181112"/>
        <c:crosses val="autoZero"/>
        <c:auto val="1"/>
        <c:lblAlgn val="ctr"/>
        <c:lblOffset val="100"/>
        <c:noMultiLvlLbl val="0"/>
      </c:catAx>
      <c:valAx>
        <c:axId val="290181112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29018072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1"/>
    </mc:Choice>
    <mc:Fallback>
      <c:style val="31"/>
    </mc:Fallback>
  </mc:AlternateContent>
  <c:chart>
    <c:title>
      <c:tx>
        <c:rich>
          <a:bodyPr/>
          <a:lstStyle/>
          <a:p>
            <a:pPr algn="l">
              <a:defRPr/>
            </a:pPr>
            <a:r>
              <a:rPr lang="en-US" sz="2000"/>
              <a:t>Transferencias corrientes Ayuntamiento de Madrid 2012-2019</a:t>
            </a:r>
          </a:p>
          <a:p>
            <a:pPr algn="l">
              <a:defRPr/>
            </a:pPr>
            <a:r>
              <a:rPr lang="en-US" b="0"/>
              <a:t>Datos en euros. Perímetro SEC-10 con ajustes de Contabilidad</a:t>
            </a:r>
            <a:r>
              <a:rPr lang="en-US" b="0" baseline="0"/>
              <a:t> Nacional</a:t>
            </a:r>
            <a:r>
              <a:rPr lang="en-US" b="0"/>
              <a:t> </a:t>
            </a:r>
          </a:p>
        </c:rich>
      </c:tx>
      <c:layout>
        <c:manualLayout>
          <c:xMode val="edge"/>
          <c:yMode val="edge"/>
          <c:x val="0.122779683996454"/>
          <c:y val="3.608548931383580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4950753506805001"/>
          <c:y val="0.17255717255717301"/>
          <c:w val="0.77604421963810799"/>
          <c:h val="0.56684695598081403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'[Plan_pptario_medio-plazo_17-19%28opc_B%29 (2).xlsx]CONSOL-SEC(CN)'!$D$59:$L$59</c:f>
              <c:strCache>
                <c:ptCount val="9"/>
                <c:pt idx="0">
                  <c:v>LIQ. 2012</c:v>
                </c:pt>
                <c:pt idx="1">
                  <c:v>LIQ. 2013</c:v>
                </c:pt>
                <c:pt idx="2">
                  <c:v>LIQ. 2014</c:v>
                </c:pt>
                <c:pt idx="3">
                  <c:v>LIQ. 2015</c:v>
                </c:pt>
                <c:pt idx="5">
                  <c:v>PREV. CIERRE 2016</c:v>
                </c:pt>
                <c:pt idx="6">
                  <c:v>PLAN PPTARIO 2017</c:v>
                </c:pt>
                <c:pt idx="7">
                  <c:v>PLAN PPTARIO 2018</c:v>
                </c:pt>
                <c:pt idx="8">
                  <c:v>PLAN PPTARIO 2019</c:v>
                </c:pt>
              </c:strCache>
            </c:strRef>
          </c:cat>
          <c:val>
            <c:numRef>
              <c:f>'[Plan_pptario_medio-plazo_17-19%28opc_B%29 (2).xlsx]CONSOL-SEC(CN)'!$D$64:$L$64</c:f>
              <c:numCache>
                <c:formatCode>#,##0</c:formatCode>
                <c:ptCount val="9"/>
                <c:pt idx="0">
                  <c:v>1465547118.20752</c:v>
                </c:pt>
                <c:pt idx="1">
                  <c:v>1435674130.0631001</c:v>
                </c:pt>
                <c:pt idx="2">
                  <c:v>1447107442.49894</c:v>
                </c:pt>
                <c:pt idx="3">
                  <c:v>1587887840.3349199</c:v>
                </c:pt>
                <c:pt idx="5">
                  <c:v>1525706363.3557799</c:v>
                </c:pt>
                <c:pt idx="6">
                  <c:v>1494130098.76</c:v>
                </c:pt>
                <c:pt idx="7">
                  <c:v>1520322500.76</c:v>
                </c:pt>
                <c:pt idx="8">
                  <c:v>1548615169.76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90181896"/>
        <c:axId val="290182288"/>
      </c:barChart>
      <c:catAx>
        <c:axId val="2901818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s-ES"/>
          </a:p>
        </c:txPr>
        <c:crossAx val="290182288"/>
        <c:crosses val="autoZero"/>
        <c:auto val="1"/>
        <c:lblAlgn val="ctr"/>
        <c:lblOffset val="100"/>
        <c:noMultiLvlLbl val="0"/>
      </c:catAx>
      <c:valAx>
        <c:axId val="29018228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29018189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1"/>
    </mc:Choice>
    <mc:Fallback>
      <c:style val="31"/>
    </mc:Fallback>
  </mc:AlternateContent>
  <c:chart>
    <c:title>
      <c:tx>
        <c:rich>
          <a:bodyPr/>
          <a:lstStyle/>
          <a:p>
            <a:pPr algn="l">
              <a:defRPr/>
            </a:pPr>
            <a:r>
              <a:rPr lang="en-US" sz="1600"/>
              <a:t>Ingresos por ventas de terrenos e inmuebles Ayuntamiento de Madrid 2012-2019</a:t>
            </a:r>
          </a:p>
          <a:p>
            <a:pPr algn="l">
              <a:defRPr/>
            </a:pPr>
            <a:r>
              <a:rPr lang="en-US" b="0"/>
              <a:t>Datos en euros. Perímetro SEC-10 con ajustes de Contabilidad</a:t>
            </a:r>
            <a:r>
              <a:rPr lang="en-US" b="0" baseline="0"/>
              <a:t> Nacional</a:t>
            </a:r>
            <a:r>
              <a:rPr lang="en-US" b="0"/>
              <a:t> </a:t>
            </a:r>
          </a:p>
        </c:rich>
      </c:tx>
      <c:layout>
        <c:manualLayout>
          <c:xMode val="edge"/>
          <c:yMode val="edge"/>
          <c:x val="0.122779683996454"/>
          <c:y val="3.608548931383580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4950753506805001"/>
          <c:y val="0.17255717255717301"/>
          <c:w val="0.77604421963810799"/>
          <c:h val="0.56684695598081403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'[Plan_pptario_medio-plazo_17-19%28opc_B%29 (2).xlsx]CONSOL-SEC(CN)'!$D$59:$L$59</c:f>
              <c:strCache>
                <c:ptCount val="9"/>
                <c:pt idx="0">
                  <c:v>LIQ. 2012</c:v>
                </c:pt>
                <c:pt idx="1">
                  <c:v>LIQ. 2013</c:v>
                </c:pt>
                <c:pt idx="2">
                  <c:v>LIQ. 2014</c:v>
                </c:pt>
                <c:pt idx="3">
                  <c:v>LIQ. 2015</c:v>
                </c:pt>
                <c:pt idx="5">
                  <c:v>PREV. CIERRE 2016</c:v>
                </c:pt>
                <c:pt idx="6">
                  <c:v>PLAN PPTARIO 2017</c:v>
                </c:pt>
                <c:pt idx="7">
                  <c:v>PLAN PPTARIO 2018</c:v>
                </c:pt>
                <c:pt idx="8">
                  <c:v>PLAN PPTARIO 2019</c:v>
                </c:pt>
              </c:strCache>
            </c:strRef>
          </c:cat>
          <c:val>
            <c:numRef>
              <c:f>'[Plan_pptario_medio-plazo_17-19%28opc_B%29 (2).xlsx]CONSOL-SEC(CN)'!$D$66:$L$66</c:f>
              <c:numCache>
                <c:formatCode>General</c:formatCode>
                <c:ptCount val="9"/>
                <c:pt idx="0">
                  <c:v>63214997.079999998</c:v>
                </c:pt>
                <c:pt idx="1">
                  <c:v>185591464.86000001</c:v>
                </c:pt>
                <c:pt idx="2">
                  <c:v>77676619.590000004</c:v>
                </c:pt>
                <c:pt idx="3">
                  <c:v>117241830.93000001</c:v>
                </c:pt>
                <c:pt idx="5">
                  <c:v>18340328</c:v>
                </c:pt>
                <c:pt idx="6">
                  <c:v>22500</c:v>
                </c:pt>
                <c:pt idx="7">
                  <c:v>22500</c:v>
                </c:pt>
                <c:pt idx="8">
                  <c:v>22500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90183072"/>
        <c:axId val="290183464"/>
      </c:barChart>
      <c:catAx>
        <c:axId val="2901830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s-ES"/>
          </a:p>
        </c:txPr>
        <c:crossAx val="290183464"/>
        <c:crosses val="autoZero"/>
        <c:auto val="1"/>
        <c:lblAlgn val="ctr"/>
        <c:lblOffset val="100"/>
        <c:noMultiLvlLbl val="0"/>
      </c:catAx>
      <c:valAx>
        <c:axId val="2901834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9018307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1"/>
    </mc:Choice>
    <mc:Fallback>
      <c:style val="31"/>
    </mc:Fallback>
  </mc:AlternateContent>
  <c:chart>
    <c:title>
      <c:tx>
        <c:rich>
          <a:bodyPr/>
          <a:lstStyle/>
          <a:p>
            <a:pPr algn="l">
              <a:defRPr/>
            </a:pPr>
            <a:r>
              <a:rPr lang="en-US" sz="2400"/>
              <a:t>Endeudamiento</a:t>
            </a:r>
            <a:r>
              <a:rPr lang="en-US" sz="2400" baseline="0"/>
              <a:t> </a:t>
            </a:r>
            <a:r>
              <a:rPr lang="en-US" sz="2400"/>
              <a:t>Ayuntamiento de Madrid 2012-2019</a:t>
            </a:r>
          </a:p>
          <a:p>
            <a:pPr algn="l">
              <a:defRPr/>
            </a:pPr>
            <a:r>
              <a:rPr lang="en-US" b="0"/>
              <a:t>Datos en euros. Perímetro SEC-10 con ajustes de Contabilidad</a:t>
            </a:r>
            <a:r>
              <a:rPr lang="en-US" b="0" baseline="0"/>
              <a:t> Nacional</a:t>
            </a:r>
            <a:r>
              <a:rPr lang="en-US" b="0"/>
              <a:t> </a:t>
            </a:r>
          </a:p>
        </c:rich>
      </c:tx>
      <c:layout>
        <c:manualLayout>
          <c:xMode val="edge"/>
          <c:yMode val="edge"/>
          <c:x val="0.122779683996454"/>
          <c:y val="3.608548931383580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4950753506805001"/>
          <c:y val="0.17255717255717301"/>
          <c:w val="0.77604421963810799"/>
          <c:h val="0.56684695598081403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'[Plan_pptario_medio-plazo_17-19%28opc_B%29 (2).xlsx]CONSOL-SEC(CN)'!$D$59:$L$59</c:f>
              <c:strCache>
                <c:ptCount val="9"/>
                <c:pt idx="0">
                  <c:v>LIQ. 2012</c:v>
                </c:pt>
                <c:pt idx="1">
                  <c:v>LIQ. 2013</c:v>
                </c:pt>
                <c:pt idx="2">
                  <c:v>LIQ. 2014</c:v>
                </c:pt>
                <c:pt idx="3">
                  <c:v>LIQ. 2015</c:v>
                </c:pt>
                <c:pt idx="5">
                  <c:v>PREV. CIERRE 2016</c:v>
                </c:pt>
                <c:pt idx="6">
                  <c:v>PLAN PPTARIO 2017</c:v>
                </c:pt>
                <c:pt idx="7">
                  <c:v>PLAN PPTARIO 2018</c:v>
                </c:pt>
                <c:pt idx="8">
                  <c:v>PLAN PPTARIO 2019</c:v>
                </c:pt>
              </c:strCache>
            </c:strRef>
          </c:cat>
          <c:val>
            <c:numRef>
              <c:f>'[Plan_pptario_medio-plazo_17-19%28opc_B%29 (2).xlsx]CONSOL-SEC(CN)'!$D$67:$L$67</c:f>
              <c:numCache>
                <c:formatCode>General</c:formatCode>
                <c:ptCount val="9"/>
                <c:pt idx="0">
                  <c:v>1100277901.1199999</c:v>
                </c:pt>
                <c:pt idx="1">
                  <c:v>687680581.45000005</c:v>
                </c:pt>
                <c:pt idx="2">
                  <c:v>1014599752.47</c:v>
                </c:pt>
                <c:pt idx="3">
                  <c:v>289269.49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7465640"/>
        <c:axId val="187466032"/>
      </c:barChart>
      <c:catAx>
        <c:axId val="1874656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s-ES"/>
          </a:p>
        </c:txPr>
        <c:crossAx val="187466032"/>
        <c:crosses val="autoZero"/>
        <c:auto val="1"/>
        <c:lblAlgn val="ctr"/>
        <c:lblOffset val="100"/>
        <c:noMultiLvlLbl val="0"/>
      </c:catAx>
      <c:valAx>
        <c:axId val="187466032"/>
        <c:scaling>
          <c:orientation val="minMax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crossAx val="18746564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1"/>
    </mc:Choice>
    <mc:Fallback>
      <c:style val="31"/>
    </mc:Fallback>
  </mc:AlternateContent>
  <c:chart>
    <c:title>
      <c:tx>
        <c:rich>
          <a:bodyPr/>
          <a:lstStyle/>
          <a:p>
            <a:pPr algn="l">
              <a:defRPr/>
            </a:pPr>
            <a:r>
              <a:rPr lang="en-US" sz="2400"/>
              <a:t>Gastos no financieros Ayuntamiento de Madrid 2012-2019</a:t>
            </a:r>
          </a:p>
          <a:p>
            <a:pPr algn="l">
              <a:defRPr/>
            </a:pPr>
            <a:r>
              <a:rPr lang="en-US" b="0"/>
              <a:t>Datos en euros. Perímetro SEC-10 con ajustes de Contabilidad</a:t>
            </a:r>
            <a:r>
              <a:rPr lang="en-US" b="0" baseline="0"/>
              <a:t> Nacional</a:t>
            </a:r>
            <a:r>
              <a:rPr lang="en-US" b="0"/>
              <a:t> </a:t>
            </a:r>
          </a:p>
        </c:rich>
      </c:tx>
      <c:layout>
        <c:manualLayout>
          <c:xMode val="edge"/>
          <c:yMode val="edge"/>
          <c:x val="0.122779683996454"/>
          <c:y val="3.608548931383580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4950753506805001"/>
          <c:y val="0.17255717255717301"/>
          <c:w val="0.77604421963810799"/>
          <c:h val="0.56684695598081403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'[Plan_pptario_medio-plazo_17-19%28opc_B%29 (2).xlsx]CONSOL-SEC(CN)'!$D$59:$L$59</c:f>
              <c:strCache>
                <c:ptCount val="9"/>
                <c:pt idx="0">
                  <c:v>LIQ. 2012</c:v>
                </c:pt>
                <c:pt idx="1">
                  <c:v>LIQ. 2013</c:v>
                </c:pt>
                <c:pt idx="2">
                  <c:v>LIQ. 2014</c:v>
                </c:pt>
                <c:pt idx="3">
                  <c:v>LIQ. 2015</c:v>
                </c:pt>
                <c:pt idx="5">
                  <c:v>PREV. CIERRE 2016</c:v>
                </c:pt>
                <c:pt idx="6">
                  <c:v>PLAN PPTARIO 2017</c:v>
                </c:pt>
                <c:pt idx="7">
                  <c:v>PLAN PPTARIO 2018</c:v>
                </c:pt>
                <c:pt idx="8">
                  <c:v>PLAN PPTARIO 2019</c:v>
                </c:pt>
              </c:strCache>
            </c:strRef>
          </c:cat>
          <c:val>
            <c:numRef>
              <c:f>'[Plan_pptario_medio-plazo_17-19%28opc_B%29 (2).xlsx]CONSOL-SEC(CN)'!$D$131:$L$131</c:f>
              <c:numCache>
                <c:formatCode>General</c:formatCode>
                <c:ptCount val="9"/>
                <c:pt idx="0">
                  <c:v>3529062041.0700002</c:v>
                </c:pt>
                <c:pt idx="1">
                  <c:v>3643383281.3706398</c:v>
                </c:pt>
                <c:pt idx="2">
                  <c:v>3452669622.2400699</c:v>
                </c:pt>
                <c:pt idx="3">
                  <c:v>3290428452.1059499</c:v>
                </c:pt>
                <c:pt idx="5">
                  <c:v>3850129499</c:v>
                </c:pt>
                <c:pt idx="6">
                  <c:v>4044858158</c:v>
                </c:pt>
                <c:pt idx="7">
                  <c:v>4119093828</c:v>
                </c:pt>
                <c:pt idx="8">
                  <c:v>4166787967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7466816"/>
        <c:axId val="187467208"/>
      </c:barChart>
      <c:catAx>
        <c:axId val="1874668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s-ES"/>
          </a:p>
        </c:txPr>
        <c:crossAx val="187467208"/>
        <c:crosses val="autoZero"/>
        <c:auto val="1"/>
        <c:lblAlgn val="ctr"/>
        <c:lblOffset val="100"/>
        <c:noMultiLvlLbl val="0"/>
      </c:catAx>
      <c:valAx>
        <c:axId val="187467208"/>
        <c:scaling>
          <c:orientation val="minMax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crossAx val="18746681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1"/>
    </mc:Choice>
    <mc:Fallback>
      <c:style val="31"/>
    </mc:Fallback>
  </mc:AlternateContent>
  <c:chart>
    <c:title>
      <c:tx>
        <c:rich>
          <a:bodyPr/>
          <a:lstStyle/>
          <a:p>
            <a:pPr algn="l">
              <a:defRPr/>
            </a:pPr>
            <a:r>
              <a:rPr lang="en-US" sz="2400"/>
              <a:t>Gastos de personal Ayuntamiento de Madrid 2012-2019</a:t>
            </a:r>
          </a:p>
          <a:p>
            <a:pPr algn="l">
              <a:defRPr/>
            </a:pPr>
            <a:r>
              <a:rPr lang="en-US" b="0"/>
              <a:t>Datos en euros. Perímetro SEC-10 con ajustes de Contabilidad</a:t>
            </a:r>
            <a:r>
              <a:rPr lang="en-US" b="0" baseline="0"/>
              <a:t> Nacional</a:t>
            </a:r>
            <a:r>
              <a:rPr lang="en-US" b="0"/>
              <a:t> </a:t>
            </a:r>
          </a:p>
        </c:rich>
      </c:tx>
      <c:layout>
        <c:manualLayout>
          <c:xMode val="edge"/>
          <c:yMode val="edge"/>
          <c:x val="0.122779683996454"/>
          <c:y val="3.608548931383580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4950753506805001"/>
          <c:y val="0.17255717255717301"/>
          <c:w val="0.77604421963810799"/>
          <c:h val="0.56684695598081403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'[Plan_pptario_medio-plazo_17-19%28opc_B%29 (2).xlsx]CONSOL-SEC(CN)'!$D$59:$L$59</c:f>
              <c:strCache>
                <c:ptCount val="9"/>
                <c:pt idx="0">
                  <c:v>LIQ. 2012</c:v>
                </c:pt>
                <c:pt idx="1">
                  <c:v>LIQ. 2013</c:v>
                </c:pt>
                <c:pt idx="2">
                  <c:v>LIQ. 2014</c:v>
                </c:pt>
                <c:pt idx="3">
                  <c:v>LIQ. 2015</c:v>
                </c:pt>
                <c:pt idx="5">
                  <c:v>PREV. CIERRE 2016</c:v>
                </c:pt>
                <c:pt idx="6">
                  <c:v>PLAN PPTARIO 2017</c:v>
                </c:pt>
                <c:pt idx="7">
                  <c:v>PLAN PPTARIO 2018</c:v>
                </c:pt>
                <c:pt idx="8">
                  <c:v>PLAN PPTARIO 2019</c:v>
                </c:pt>
              </c:strCache>
            </c:strRef>
          </c:cat>
          <c:val>
            <c:numRef>
              <c:f>'[Plan_pptario_medio-plazo_17-19%28opc_B%29 (2).xlsx]CONSOL-SEC(CN)'!$D$132:$L$132</c:f>
              <c:numCache>
                <c:formatCode>General</c:formatCode>
                <c:ptCount val="9"/>
                <c:pt idx="0">
                  <c:v>1227500612.8699999</c:v>
                </c:pt>
                <c:pt idx="1">
                  <c:v>1236241789.98</c:v>
                </c:pt>
                <c:pt idx="2">
                  <c:v>1252466244.8299999</c:v>
                </c:pt>
                <c:pt idx="3">
                  <c:v>1301041129.71</c:v>
                </c:pt>
                <c:pt idx="5">
                  <c:v>1370631418</c:v>
                </c:pt>
                <c:pt idx="6">
                  <c:v>1394773476</c:v>
                </c:pt>
                <c:pt idx="7">
                  <c:v>1422456765</c:v>
                </c:pt>
                <c:pt idx="8">
                  <c:v>1436207839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7467992"/>
        <c:axId val="187468384"/>
      </c:barChart>
      <c:catAx>
        <c:axId val="1874679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s-ES"/>
          </a:p>
        </c:txPr>
        <c:crossAx val="187468384"/>
        <c:crosses val="autoZero"/>
        <c:auto val="1"/>
        <c:lblAlgn val="ctr"/>
        <c:lblOffset val="100"/>
        <c:noMultiLvlLbl val="0"/>
      </c:catAx>
      <c:valAx>
        <c:axId val="187468384"/>
        <c:scaling>
          <c:orientation val="minMax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crossAx val="18746799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0.0649</cdr:x>
      <cdr:y>0.88095</cdr:y>
    </cdr:from>
    <cdr:to>
      <cdr:x>0.78278</cdr:x>
      <cdr:y>0.9707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22300" y="6108700"/>
          <a:ext cx="6883400" cy="6223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/>
            <a:t>Fuente:</a:t>
          </a:r>
          <a:r>
            <a:rPr lang="en-US" sz="1400" baseline="0"/>
            <a:t> Área de Economía y Hacienda</a:t>
          </a:r>
        </a:p>
        <a:p xmlns:a="http://schemas.openxmlformats.org/drawingml/2006/main">
          <a:r>
            <a:rPr lang="en-US" sz="1400" baseline="0"/>
            <a:t>Notas: liquidación de presupuesto entre 2012 y 2015 y estimaciones entre 2016 y 2019</a:t>
          </a:r>
        </a:p>
        <a:p xmlns:a="http://schemas.openxmlformats.org/drawingml/2006/main">
          <a:endParaRPr lang="en-US" sz="1100"/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0.0649</cdr:x>
      <cdr:y>0.88095</cdr:y>
    </cdr:from>
    <cdr:to>
      <cdr:x>0.78278</cdr:x>
      <cdr:y>0.9707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22300" y="6108700"/>
          <a:ext cx="6883400" cy="6223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/>
            <a:t>Fuente:</a:t>
          </a:r>
          <a:r>
            <a:rPr lang="en-US" sz="1400" baseline="0"/>
            <a:t> Área de Economía y Hacienda</a:t>
          </a:r>
        </a:p>
        <a:p xmlns:a="http://schemas.openxmlformats.org/drawingml/2006/main">
          <a:r>
            <a:rPr lang="en-US" sz="1400" baseline="0"/>
            <a:t>Notas: liquidación de presupuesto entre 2012 y 2015 y estimaciones entre 2016 y 2019</a:t>
          </a:r>
        </a:p>
        <a:p xmlns:a="http://schemas.openxmlformats.org/drawingml/2006/main">
          <a:endParaRPr lang="en-US" sz="1100"/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0.0649</cdr:x>
      <cdr:y>0.88095</cdr:y>
    </cdr:from>
    <cdr:to>
      <cdr:x>0.78278</cdr:x>
      <cdr:y>0.9707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22300" y="6108700"/>
          <a:ext cx="6883400" cy="6223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/>
            <a:t>Fuente:</a:t>
          </a:r>
          <a:r>
            <a:rPr lang="en-US" sz="1400" baseline="0"/>
            <a:t> Área de Economía y Hacienda</a:t>
          </a:r>
        </a:p>
        <a:p xmlns:a="http://schemas.openxmlformats.org/drawingml/2006/main">
          <a:r>
            <a:rPr lang="en-US" sz="1400" baseline="0"/>
            <a:t>Notas: liquidación de presupuesto entre 2012 y 2015 y estimaciones entre 2016 y 2019</a:t>
          </a:r>
        </a:p>
        <a:p xmlns:a="http://schemas.openxmlformats.org/drawingml/2006/main">
          <a:endParaRPr lang="en-US" sz="1100"/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0.0649</cdr:x>
      <cdr:y>0.88095</cdr:y>
    </cdr:from>
    <cdr:to>
      <cdr:x>0.78278</cdr:x>
      <cdr:y>0.9707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22300" y="6108700"/>
          <a:ext cx="6883400" cy="6223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/>
            <a:t>Fuente:</a:t>
          </a:r>
          <a:r>
            <a:rPr lang="en-US" sz="1400" baseline="0"/>
            <a:t> Área de Economía y Hacienda</a:t>
          </a:r>
        </a:p>
        <a:p xmlns:a="http://schemas.openxmlformats.org/drawingml/2006/main">
          <a:r>
            <a:rPr lang="en-US" sz="1400" baseline="0"/>
            <a:t>Notas: liquidación de presupuesto entre 2012 y 2015 y estimaciones entre 2016 y 2019</a:t>
          </a:r>
        </a:p>
        <a:p xmlns:a="http://schemas.openxmlformats.org/drawingml/2006/main">
          <a:endParaRPr lang="en-US" sz="1100"/>
        </a:p>
      </cdr:txBody>
    </cdr:sp>
  </cdr:relSizeAnchor>
</c:userShapes>
</file>

<file path=ppt/drawings/drawing13.xml><?xml version="1.0" encoding="utf-8"?>
<c:userShapes xmlns:c="http://schemas.openxmlformats.org/drawingml/2006/chart">
  <cdr:relSizeAnchor xmlns:cdr="http://schemas.openxmlformats.org/drawingml/2006/chartDrawing">
    <cdr:from>
      <cdr:x>0.0649</cdr:x>
      <cdr:y>0.88095</cdr:y>
    </cdr:from>
    <cdr:to>
      <cdr:x>0.78278</cdr:x>
      <cdr:y>0.9707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22300" y="6108700"/>
          <a:ext cx="6883400" cy="6223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/>
            <a:t>Fuente:</a:t>
          </a:r>
          <a:r>
            <a:rPr lang="en-US" sz="1400" baseline="0"/>
            <a:t> Área de Economía y Hacienda</a:t>
          </a:r>
        </a:p>
        <a:p xmlns:a="http://schemas.openxmlformats.org/drawingml/2006/main">
          <a:r>
            <a:rPr lang="en-US" sz="1400" baseline="0"/>
            <a:t>Notas: liquidación de presupuesto entre 2012 y 2015 y estimaciones entre 2016 y 2019</a:t>
          </a:r>
        </a:p>
        <a:p xmlns:a="http://schemas.openxmlformats.org/drawingml/2006/main">
          <a:endParaRPr lang="en-US" sz="1100"/>
        </a:p>
      </cdr:txBody>
    </cdr:sp>
  </cdr:relSizeAnchor>
</c:userShapes>
</file>

<file path=ppt/drawings/drawing14.xml><?xml version="1.0" encoding="utf-8"?>
<c:userShapes xmlns:c="http://schemas.openxmlformats.org/drawingml/2006/chart">
  <cdr:relSizeAnchor xmlns:cdr="http://schemas.openxmlformats.org/drawingml/2006/chartDrawing">
    <cdr:from>
      <cdr:x>0.0649</cdr:x>
      <cdr:y>0.88095</cdr:y>
    </cdr:from>
    <cdr:to>
      <cdr:x>0.78278</cdr:x>
      <cdr:y>0.9707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22300" y="6108700"/>
          <a:ext cx="6883400" cy="6223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/>
            <a:t>Fuente:</a:t>
          </a:r>
          <a:r>
            <a:rPr lang="en-US" sz="1400" baseline="0"/>
            <a:t> Área de Economía y Hacienda</a:t>
          </a:r>
        </a:p>
        <a:p xmlns:a="http://schemas.openxmlformats.org/drawingml/2006/main">
          <a:r>
            <a:rPr lang="en-US" sz="1400" baseline="0"/>
            <a:t>Notas: liquidación de presupuesto entre 2012 y 2015 y estimaciones entre 2016 y 2019</a:t>
          </a:r>
        </a:p>
        <a:p xmlns:a="http://schemas.openxmlformats.org/drawingml/2006/main">
          <a:endParaRPr lang="en-US" sz="1100"/>
        </a:p>
      </cdr:txBody>
    </cdr:sp>
  </cdr:relSizeAnchor>
</c:userShapes>
</file>

<file path=ppt/drawings/drawing15.xml><?xml version="1.0" encoding="utf-8"?>
<c:userShapes xmlns:c="http://schemas.openxmlformats.org/drawingml/2006/chart">
  <cdr:relSizeAnchor xmlns:cdr="http://schemas.openxmlformats.org/drawingml/2006/chartDrawing">
    <cdr:from>
      <cdr:x>0.0649</cdr:x>
      <cdr:y>0.88095</cdr:y>
    </cdr:from>
    <cdr:to>
      <cdr:x>0.78278</cdr:x>
      <cdr:y>0.9707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22300" y="6108700"/>
          <a:ext cx="6883400" cy="6223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/>
            <a:t>Fuente:</a:t>
          </a:r>
          <a:r>
            <a:rPr lang="en-US" sz="1400" baseline="0"/>
            <a:t> Área de Economía y Hacienda</a:t>
          </a:r>
        </a:p>
        <a:p xmlns:a="http://schemas.openxmlformats.org/drawingml/2006/main">
          <a:r>
            <a:rPr lang="en-US" sz="1400" baseline="0"/>
            <a:t>Notas: liquidación de presupuesto entre 2012 y 2015 y estimaciones entre 2016 y 2019</a:t>
          </a:r>
        </a:p>
        <a:p xmlns:a="http://schemas.openxmlformats.org/drawingml/2006/main">
          <a:endParaRPr lang="en-US" sz="1100"/>
        </a:p>
      </cdr:txBody>
    </cdr:sp>
  </cdr:relSizeAnchor>
</c:userShapes>
</file>

<file path=ppt/drawings/drawing16.xml><?xml version="1.0" encoding="utf-8"?>
<c:userShapes xmlns:c="http://schemas.openxmlformats.org/drawingml/2006/chart">
  <cdr:relSizeAnchor xmlns:cdr="http://schemas.openxmlformats.org/drawingml/2006/chartDrawing">
    <cdr:from>
      <cdr:x>0.0649</cdr:x>
      <cdr:y>0.88095</cdr:y>
    </cdr:from>
    <cdr:to>
      <cdr:x>0.78278</cdr:x>
      <cdr:y>0.9707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22300" y="6108700"/>
          <a:ext cx="6883400" cy="6223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/>
            <a:t>Fuente:</a:t>
          </a:r>
          <a:r>
            <a:rPr lang="en-US" sz="1400" baseline="0"/>
            <a:t> Área de Economía y Hacienda</a:t>
          </a:r>
        </a:p>
        <a:p xmlns:a="http://schemas.openxmlformats.org/drawingml/2006/main">
          <a:r>
            <a:rPr lang="en-US" sz="1400" baseline="0"/>
            <a:t>Notas: liquidación de presupuesto entre 2012 y 2015 y estimaciones entre 2016 y 2019</a:t>
          </a:r>
        </a:p>
        <a:p xmlns:a="http://schemas.openxmlformats.org/drawingml/2006/main">
          <a:endParaRPr lang="en-US" sz="110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0.0649</cdr:x>
      <cdr:y>0.88095</cdr:y>
    </cdr:from>
    <cdr:to>
      <cdr:x>0.78278</cdr:x>
      <cdr:y>0.9707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22300" y="6108700"/>
          <a:ext cx="6883400" cy="6223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/>
            <a:t>Fuente:</a:t>
          </a:r>
          <a:r>
            <a:rPr lang="en-US" sz="1400" baseline="0"/>
            <a:t> Área de Economía y Hacienda</a:t>
          </a:r>
        </a:p>
        <a:p xmlns:a="http://schemas.openxmlformats.org/drawingml/2006/main">
          <a:r>
            <a:rPr lang="en-US" sz="1400" baseline="0"/>
            <a:t>Notas: liquidación de presupuesto entre 2012 y 2015 y estimaciones entre 2016 y 2019</a:t>
          </a:r>
        </a:p>
        <a:p xmlns:a="http://schemas.openxmlformats.org/drawingml/2006/main">
          <a:endParaRPr lang="en-US" sz="110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0.0649</cdr:x>
      <cdr:y>0.88095</cdr:y>
    </cdr:from>
    <cdr:to>
      <cdr:x>0.78278</cdr:x>
      <cdr:y>0.9707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22300" y="6108700"/>
          <a:ext cx="6883400" cy="6223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/>
            <a:t>Fuente:</a:t>
          </a:r>
          <a:r>
            <a:rPr lang="en-US" sz="1400" baseline="0"/>
            <a:t> Área de Economía y Hacienda</a:t>
          </a:r>
        </a:p>
        <a:p xmlns:a="http://schemas.openxmlformats.org/drawingml/2006/main">
          <a:r>
            <a:rPr lang="en-US" sz="1400" baseline="0"/>
            <a:t>Notas: liquidación de presupuesto entre 2012 y 2015 y estimaciones entre 2016 y 2019</a:t>
          </a:r>
        </a:p>
        <a:p xmlns:a="http://schemas.openxmlformats.org/drawingml/2006/main">
          <a:endParaRPr lang="en-US" sz="110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0.0649</cdr:x>
      <cdr:y>0.88095</cdr:y>
    </cdr:from>
    <cdr:to>
      <cdr:x>0.78278</cdr:x>
      <cdr:y>0.9707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22300" y="6108700"/>
          <a:ext cx="6883400" cy="6223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/>
            <a:t>Fuente:</a:t>
          </a:r>
          <a:r>
            <a:rPr lang="en-US" sz="1400" baseline="0"/>
            <a:t> Área de Economía y Hacienda</a:t>
          </a:r>
        </a:p>
        <a:p xmlns:a="http://schemas.openxmlformats.org/drawingml/2006/main">
          <a:r>
            <a:rPr lang="en-US" sz="1400" baseline="0"/>
            <a:t>Notas: liquidación de presupuesto entre 2012 y 2015 y estimaciones entre 2016 y 2019</a:t>
          </a:r>
        </a:p>
        <a:p xmlns:a="http://schemas.openxmlformats.org/drawingml/2006/main">
          <a:endParaRPr lang="en-US" sz="110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0.0649</cdr:x>
      <cdr:y>0.88047</cdr:y>
    </cdr:from>
    <cdr:to>
      <cdr:x>0.8883</cdr:x>
      <cdr:y>0.9707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23392" y="6105359"/>
          <a:ext cx="7909093" cy="62567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dirty="0" err="1"/>
            <a:t>Fuente</a:t>
          </a:r>
          <a:r>
            <a:rPr lang="en-US" sz="1400" dirty="0"/>
            <a:t>:</a:t>
          </a:r>
          <a:r>
            <a:rPr lang="en-US" sz="1400" baseline="0" dirty="0"/>
            <a:t> </a:t>
          </a:r>
          <a:r>
            <a:rPr lang="en-US" sz="1400" baseline="0" dirty="0" err="1"/>
            <a:t>Área</a:t>
          </a:r>
          <a:r>
            <a:rPr lang="en-US" sz="1400" baseline="0" dirty="0"/>
            <a:t> de </a:t>
          </a:r>
          <a:r>
            <a:rPr lang="en-US" sz="1400" baseline="0" dirty="0" err="1"/>
            <a:t>Economía</a:t>
          </a:r>
          <a:r>
            <a:rPr lang="en-US" sz="1400" baseline="0" dirty="0"/>
            <a:t> y Hacienda</a:t>
          </a:r>
        </a:p>
        <a:p xmlns:a="http://schemas.openxmlformats.org/drawingml/2006/main">
          <a:r>
            <a:rPr lang="en-US" sz="1400" baseline="0" dirty="0" err="1"/>
            <a:t>Notas</a:t>
          </a:r>
          <a:r>
            <a:rPr lang="en-US" sz="1400" baseline="0" dirty="0"/>
            <a:t>: </a:t>
          </a:r>
          <a:r>
            <a:rPr lang="en-US" sz="1400" baseline="0" dirty="0" err="1"/>
            <a:t>liquidación</a:t>
          </a:r>
          <a:r>
            <a:rPr lang="en-US" sz="1400" baseline="0" dirty="0"/>
            <a:t> de </a:t>
          </a:r>
          <a:r>
            <a:rPr lang="en-US" sz="1400" baseline="0" dirty="0" err="1"/>
            <a:t>presupuesto</a:t>
          </a:r>
          <a:r>
            <a:rPr lang="en-US" sz="1400" baseline="0" dirty="0"/>
            <a:t> entre 2012 y 2015 y </a:t>
          </a:r>
          <a:r>
            <a:rPr lang="en-US" sz="1400" baseline="0" dirty="0" err="1"/>
            <a:t>estimaciones</a:t>
          </a:r>
          <a:r>
            <a:rPr lang="en-US" sz="1400" baseline="0" dirty="0"/>
            <a:t> entre 2016 y </a:t>
          </a:r>
          <a:r>
            <a:rPr lang="en-US" sz="1400" baseline="0" dirty="0" smtClean="0"/>
            <a:t>2019</a:t>
          </a:r>
        </a:p>
        <a:p xmlns:a="http://schemas.openxmlformats.org/drawingml/2006/main">
          <a:r>
            <a:rPr lang="en-US" sz="1400" dirty="0" err="1"/>
            <a:t>Eje</a:t>
          </a:r>
          <a:r>
            <a:rPr lang="en-US" sz="1400" dirty="0"/>
            <a:t> vertical </a:t>
          </a:r>
          <a:r>
            <a:rPr lang="en-US" sz="1400" dirty="0" err="1"/>
            <a:t>cortado</a:t>
          </a:r>
          <a:r>
            <a:rPr lang="en-US" sz="1400" dirty="0"/>
            <a:t> en </a:t>
          </a:r>
          <a:r>
            <a:rPr lang="en-US" sz="1400" dirty="0" smtClean="0"/>
            <a:t>1.350.000.000 </a:t>
          </a:r>
          <a:r>
            <a:rPr lang="en-US" sz="1400" dirty="0" err="1"/>
            <a:t>para</a:t>
          </a:r>
          <a:r>
            <a:rPr lang="en-US" sz="1400" dirty="0"/>
            <a:t> </a:t>
          </a:r>
          <a:r>
            <a:rPr lang="en-US" sz="1400" dirty="0" err="1"/>
            <a:t>que</a:t>
          </a:r>
          <a:r>
            <a:rPr lang="en-US" sz="1400" dirty="0"/>
            <a:t> la </a:t>
          </a:r>
          <a:r>
            <a:rPr lang="en-US" sz="1400" dirty="0" err="1"/>
            <a:t>escala</a:t>
          </a:r>
          <a:r>
            <a:rPr lang="en-US" sz="1400" dirty="0"/>
            <a:t> </a:t>
          </a:r>
          <a:r>
            <a:rPr lang="en-US" sz="1400" dirty="0" err="1"/>
            <a:t>permita</a:t>
          </a:r>
          <a:r>
            <a:rPr lang="en-US" sz="1400" dirty="0"/>
            <a:t> </a:t>
          </a:r>
          <a:r>
            <a:rPr lang="en-US" sz="1400" dirty="0" err="1"/>
            <a:t>visualizar</a:t>
          </a:r>
          <a:r>
            <a:rPr lang="en-US" sz="1400" dirty="0"/>
            <a:t> </a:t>
          </a:r>
          <a:r>
            <a:rPr lang="en-US" sz="1400" dirty="0" err="1"/>
            <a:t>las</a:t>
          </a:r>
          <a:r>
            <a:rPr lang="en-US" sz="1400" dirty="0"/>
            <a:t> </a:t>
          </a:r>
          <a:r>
            <a:rPr lang="en-US" sz="1400" dirty="0" err="1"/>
            <a:t>diferencias</a:t>
          </a:r>
          <a:r>
            <a:rPr lang="en-US" sz="1400" dirty="0"/>
            <a:t> </a:t>
          </a:r>
          <a:r>
            <a:rPr lang="en-US" sz="1400" dirty="0" err="1"/>
            <a:t>por</a:t>
          </a:r>
          <a:r>
            <a:rPr lang="en-US" sz="1400" dirty="0"/>
            <a:t> </a:t>
          </a:r>
          <a:r>
            <a:rPr lang="en-US" sz="1400" dirty="0" err="1"/>
            <a:t>años</a:t>
          </a:r>
          <a:endParaRPr lang="en-US" sz="1400" dirty="0"/>
        </a:p>
        <a:p xmlns:a="http://schemas.openxmlformats.org/drawingml/2006/main">
          <a:endParaRPr lang="en-US" sz="1400" baseline="0" dirty="0"/>
        </a:p>
        <a:p xmlns:a="http://schemas.openxmlformats.org/drawingml/2006/main">
          <a:endParaRPr lang="en-US" sz="1100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0.0649</cdr:x>
      <cdr:y>0.88095</cdr:y>
    </cdr:from>
    <cdr:to>
      <cdr:x>0.78278</cdr:x>
      <cdr:y>0.9707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22300" y="6108700"/>
          <a:ext cx="6883400" cy="6223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/>
            <a:t>Fuente:</a:t>
          </a:r>
          <a:r>
            <a:rPr lang="en-US" sz="1400" baseline="0"/>
            <a:t> Área de Economía y Hacienda</a:t>
          </a:r>
        </a:p>
        <a:p xmlns:a="http://schemas.openxmlformats.org/drawingml/2006/main">
          <a:r>
            <a:rPr lang="en-US" sz="1400" baseline="0"/>
            <a:t>Notas: liquidación de presupuesto entre 2012 y 2015 y estimaciones entre 2016 y 2019</a:t>
          </a:r>
        </a:p>
        <a:p xmlns:a="http://schemas.openxmlformats.org/drawingml/2006/main">
          <a:endParaRPr lang="en-US" sz="1100"/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0.0649</cdr:x>
      <cdr:y>0.88095</cdr:y>
    </cdr:from>
    <cdr:to>
      <cdr:x>0.78278</cdr:x>
      <cdr:y>0.9707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22300" y="6108700"/>
          <a:ext cx="6883400" cy="6223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/>
            <a:t>Fuente:</a:t>
          </a:r>
          <a:r>
            <a:rPr lang="en-US" sz="1400" baseline="0"/>
            <a:t> Área de Economía y Hacienda</a:t>
          </a:r>
        </a:p>
        <a:p xmlns:a="http://schemas.openxmlformats.org/drawingml/2006/main">
          <a:r>
            <a:rPr lang="en-US" sz="1400" baseline="0"/>
            <a:t>Notas: liquidación de presupuesto entre 2012 y 2015 y estimaciones entre 2016 y 2019</a:t>
          </a:r>
        </a:p>
        <a:p xmlns:a="http://schemas.openxmlformats.org/drawingml/2006/main">
          <a:endParaRPr lang="en-US" sz="1100"/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0.0649</cdr:x>
      <cdr:y>0.88095</cdr:y>
    </cdr:from>
    <cdr:to>
      <cdr:x>0.78278</cdr:x>
      <cdr:y>0.9707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22300" y="6108700"/>
          <a:ext cx="6883400" cy="6223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/>
            <a:t>Fuente:</a:t>
          </a:r>
          <a:r>
            <a:rPr lang="en-US" sz="1400" baseline="0"/>
            <a:t> Área de Economía y Hacienda</a:t>
          </a:r>
        </a:p>
        <a:p xmlns:a="http://schemas.openxmlformats.org/drawingml/2006/main">
          <a:r>
            <a:rPr lang="en-US" sz="1400" baseline="0"/>
            <a:t>Notas: liquidación de presupuesto entre 2012 y 2015 y estimaciones entre 2016 y 2019</a:t>
          </a:r>
        </a:p>
        <a:p xmlns:a="http://schemas.openxmlformats.org/drawingml/2006/main">
          <a:endParaRPr lang="en-US" sz="1100"/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0.0649</cdr:x>
      <cdr:y>0.88047</cdr:y>
    </cdr:from>
    <cdr:to>
      <cdr:x>0.86014</cdr:x>
      <cdr:y>0.9707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23392" y="6105359"/>
          <a:ext cx="7638639" cy="62567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dirty="0" err="1"/>
            <a:t>Fuente</a:t>
          </a:r>
          <a:r>
            <a:rPr lang="en-US" sz="1400" dirty="0"/>
            <a:t>:</a:t>
          </a:r>
          <a:r>
            <a:rPr lang="en-US" sz="1400" baseline="0" dirty="0"/>
            <a:t> </a:t>
          </a:r>
          <a:r>
            <a:rPr lang="en-US" sz="1400" baseline="0" dirty="0" err="1"/>
            <a:t>Área</a:t>
          </a:r>
          <a:r>
            <a:rPr lang="en-US" sz="1400" baseline="0" dirty="0"/>
            <a:t> de </a:t>
          </a:r>
          <a:r>
            <a:rPr lang="en-US" sz="1400" baseline="0" dirty="0" err="1"/>
            <a:t>Economía</a:t>
          </a:r>
          <a:r>
            <a:rPr lang="en-US" sz="1400" baseline="0" dirty="0"/>
            <a:t> y Hacienda</a:t>
          </a:r>
        </a:p>
        <a:p xmlns:a="http://schemas.openxmlformats.org/drawingml/2006/main">
          <a:r>
            <a:rPr lang="en-US" sz="1400" baseline="0" dirty="0" err="1"/>
            <a:t>Notas</a:t>
          </a:r>
          <a:r>
            <a:rPr lang="en-US" sz="1400" baseline="0" dirty="0"/>
            <a:t>: </a:t>
          </a:r>
          <a:r>
            <a:rPr lang="en-US" sz="1400" baseline="0" dirty="0" err="1"/>
            <a:t>liquidación</a:t>
          </a:r>
          <a:r>
            <a:rPr lang="en-US" sz="1400" baseline="0" dirty="0"/>
            <a:t> de </a:t>
          </a:r>
          <a:r>
            <a:rPr lang="en-US" sz="1400" baseline="0" dirty="0" err="1"/>
            <a:t>presupuesto</a:t>
          </a:r>
          <a:r>
            <a:rPr lang="en-US" sz="1400" baseline="0" dirty="0"/>
            <a:t> entre 2012 y 2015 y </a:t>
          </a:r>
          <a:r>
            <a:rPr lang="en-US" sz="1400" baseline="0" dirty="0" err="1"/>
            <a:t>estimaciones</a:t>
          </a:r>
          <a:r>
            <a:rPr lang="en-US" sz="1400" baseline="0" dirty="0"/>
            <a:t> entre 2016 y </a:t>
          </a:r>
          <a:r>
            <a:rPr lang="en-US" sz="1400" baseline="0" dirty="0" smtClean="0"/>
            <a:t>2019</a:t>
          </a:r>
          <a:br>
            <a:rPr lang="en-US" sz="1400" baseline="0" dirty="0" smtClean="0"/>
          </a:br>
          <a:r>
            <a:rPr lang="en-US" sz="1400" baseline="0" dirty="0" err="1" smtClean="0"/>
            <a:t>Eje</a:t>
          </a:r>
          <a:r>
            <a:rPr lang="en-US" sz="1400" baseline="0" dirty="0" smtClean="0"/>
            <a:t> vertical </a:t>
          </a:r>
          <a:r>
            <a:rPr lang="en-US" sz="1400" baseline="0" dirty="0" err="1" smtClean="0"/>
            <a:t>cortado</a:t>
          </a:r>
          <a:r>
            <a:rPr lang="en-US" sz="1400" baseline="0" dirty="0" smtClean="0"/>
            <a:t> en 1.100.000.000 </a:t>
          </a:r>
          <a:r>
            <a:rPr lang="en-US" sz="1400" baseline="0" dirty="0" err="1" smtClean="0"/>
            <a:t>para</a:t>
          </a:r>
          <a:r>
            <a:rPr lang="en-US" sz="1400" baseline="0" dirty="0" smtClean="0"/>
            <a:t> </a:t>
          </a:r>
          <a:r>
            <a:rPr lang="en-US" sz="1400" baseline="0" dirty="0" err="1" smtClean="0"/>
            <a:t>que</a:t>
          </a:r>
          <a:r>
            <a:rPr lang="en-US" sz="1400" dirty="0" smtClean="0"/>
            <a:t> la </a:t>
          </a:r>
          <a:r>
            <a:rPr lang="en-US" sz="1400" dirty="0" err="1" smtClean="0"/>
            <a:t>escala</a:t>
          </a:r>
          <a:r>
            <a:rPr lang="en-US" sz="1400" dirty="0" smtClean="0"/>
            <a:t> </a:t>
          </a:r>
          <a:r>
            <a:rPr lang="en-US" sz="1400" dirty="0" err="1" smtClean="0"/>
            <a:t>permita</a:t>
          </a:r>
          <a:r>
            <a:rPr lang="en-US" sz="1400" dirty="0" smtClean="0"/>
            <a:t> </a:t>
          </a:r>
          <a:r>
            <a:rPr lang="en-US" sz="1400" dirty="0" err="1" smtClean="0"/>
            <a:t>visualizar</a:t>
          </a:r>
          <a:r>
            <a:rPr lang="en-US" sz="1400" dirty="0" smtClean="0"/>
            <a:t> </a:t>
          </a:r>
          <a:r>
            <a:rPr lang="en-US" sz="1400" dirty="0" err="1" smtClean="0"/>
            <a:t>las</a:t>
          </a:r>
          <a:r>
            <a:rPr lang="en-US" sz="1400" dirty="0" smtClean="0"/>
            <a:t> </a:t>
          </a:r>
          <a:r>
            <a:rPr lang="en-US" sz="1400" dirty="0" err="1" smtClean="0"/>
            <a:t>diferencias</a:t>
          </a:r>
          <a:r>
            <a:rPr lang="en-US" sz="1400" dirty="0" smtClean="0"/>
            <a:t> </a:t>
          </a:r>
          <a:r>
            <a:rPr lang="en-US" sz="1400" dirty="0" err="1" smtClean="0"/>
            <a:t>por</a:t>
          </a:r>
          <a:r>
            <a:rPr lang="en-US" sz="1400" dirty="0" smtClean="0"/>
            <a:t> </a:t>
          </a:r>
          <a:r>
            <a:rPr lang="en-US" sz="1400" dirty="0" err="1" smtClean="0"/>
            <a:t>años</a:t>
          </a:r>
          <a:endParaRPr lang="en-US" sz="1400" baseline="0" dirty="0"/>
        </a:p>
        <a:p xmlns:a="http://schemas.openxmlformats.org/drawingml/2006/main">
          <a:endParaRPr lang="en-US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3613B-324A-C544-805C-ACCA059DDF6E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FFF1A-5A31-2B4F-93D0-7F1BF351F0A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157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3613B-324A-C544-805C-ACCA059DDF6E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FFF1A-5A31-2B4F-93D0-7F1BF351F0A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9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3613B-324A-C544-805C-ACCA059DDF6E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FFF1A-5A31-2B4F-93D0-7F1BF351F0A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378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3613B-324A-C544-805C-ACCA059DDF6E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FFF1A-5A31-2B4F-93D0-7F1BF351F0A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759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3613B-324A-C544-805C-ACCA059DDF6E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FFF1A-5A31-2B4F-93D0-7F1BF351F0A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966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3613B-324A-C544-805C-ACCA059DDF6E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FFF1A-5A31-2B4F-93D0-7F1BF351F0A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549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3613B-324A-C544-805C-ACCA059DDF6E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FFF1A-5A31-2B4F-93D0-7F1BF351F0A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684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3613B-324A-C544-805C-ACCA059DDF6E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FFF1A-5A31-2B4F-93D0-7F1BF351F0A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862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3613B-324A-C544-805C-ACCA059DDF6E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FFF1A-5A31-2B4F-93D0-7F1BF351F0A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434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3613B-324A-C544-805C-ACCA059DDF6E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FFF1A-5A31-2B4F-93D0-7F1BF351F0A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179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3613B-324A-C544-805C-ACCA059DDF6E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FFF1A-5A31-2B4F-93D0-7F1BF351F0A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344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83613B-324A-C544-805C-ACCA059DDF6E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FFF1A-5A31-2B4F-93D0-7F1BF351F0A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288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12953"/>
            <a:ext cx="7772400" cy="1470025"/>
          </a:xfrm>
        </p:spPr>
        <p:txBody>
          <a:bodyPr/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Plan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</a:rPr>
              <a:t>Presupuestario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a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</a:rPr>
              <a:t>Medio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</a:rPr>
              <a:t>Plazo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2017-2019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AYUNTAMIENTO DE MADRID</a:t>
            </a:r>
            <a:endParaRPr lang="en-US" dirty="0"/>
          </a:p>
        </p:txBody>
      </p:sp>
      <p:pic>
        <p:nvPicPr>
          <p:cNvPr id="4" name="Picture 3" descr="logo ayuntamient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722" y="4774954"/>
            <a:ext cx="3116103" cy="940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0250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/>
        </p:nvGraphicFramePr>
        <p:xfrm>
          <a:off x="-230716" y="-38100"/>
          <a:ext cx="9605433" cy="693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214311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/>
        </p:nvGraphicFramePr>
        <p:xfrm>
          <a:off x="-230716" y="-38100"/>
          <a:ext cx="9605433" cy="693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964263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/>
        </p:nvGraphicFramePr>
        <p:xfrm>
          <a:off x="-230716" y="-38100"/>
          <a:ext cx="9605433" cy="693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930955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38379691"/>
              </p:ext>
            </p:extLst>
          </p:nvPr>
        </p:nvGraphicFramePr>
        <p:xfrm>
          <a:off x="-230716" y="-38100"/>
          <a:ext cx="9605433" cy="693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769880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/>
        </p:nvGraphicFramePr>
        <p:xfrm>
          <a:off x="-230716" y="-38100"/>
          <a:ext cx="9605433" cy="693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387075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/>
        </p:nvGraphicFramePr>
        <p:xfrm>
          <a:off x="-230716" y="-38100"/>
          <a:ext cx="9605433" cy="693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809831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/>
        </p:nvGraphicFramePr>
        <p:xfrm>
          <a:off x="-230716" y="-38100"/>
          <a:ext cx="9605433" cy="693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973622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/>
        </p:nvGraphicFramePr>
        <p:xfrm>
          <a:off x="-230716" y="-38100"/>
          <a:ext cx="9605433" cy="693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588349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/>
        </p:nvGraphicFramePr>
        <p:xfrm>
          <a:off x="-230716" y="-38100"/>
          <a:ext cx="9605433" cy="693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012909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/>
        </p:nvGraphicFramePr>
        <p:xfrm>
          <a:off x="-230716" y="-38100"/>
          <a:ext cx="9605433" cy="693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91897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34946"/>
            <a:ext cx="8229600" cy="5491217"/>
          </a:xfrm>
        </p:spPr>
        <p:txBody>
          <a:bodyPr>
            <a:normAutofit/>
          </a:bodyPr>
          <a:lstStyle/>
          <a:p>
            <a:r>
              <a:rPr lang="en-US" sz="2600" dirty="0"/>
              <a:t>El </a:t>
            </a:r>
            <a:r>
              <a:rPr lang="en-US" sz="2600" dirty="0" err="1"/>
              <a:t>capítulo</a:t>
            </a:r>
            <a:r>
              <a:rPr lang="en-US" sz="2600" dirty="0"/>
              <a:t> VI de la Ley </a:t>
            </a:r>
            <a:r>
              <a:rPr lang="en-US" sz="2600" dirty="0" err="1"/>
              <a:t>Orgánica</a:t>
            </a:r>
            <a:r>
              <a:rPr lang="en-US" sz="2600" dirty="0"/>
              <a:t> 2/2012, de 27 de </a:t>
            </a:r>
            <a:r>
              <a:rPr lang="en-US" sz="2600" dirty="0" err="1"/>
              <a:t>abril</a:t>
            </a:r>
            <a:r>
              <a:rPr lang="en-US" sz="2600" dirty="0"/>
              <a:t>, </a:t>
            </a:r>
            <a:r>
              <a:rPr lang="en-US" sz="2600" dirty="0" err="1"/>
              <a:t>relativo</a:t>
            </a:r>
            <a:r>
              <a:rPr lang="en-US" sz="2600" dirty="0"/>
              <a:t> a la </a:t>
            </a:r>
            <a:r>
              <a:rPr lang="en-US" sz="2600" dirty="0" err="1"/>
              <a:t>gestión</a:t>
            </a:r>
            <a:r>
              <a:rPr lang="en-US" sz="2600" dirty="0"/>
              <a:t> </a:t>
            </a:r>
            <a:r>
              <a:rPr lang="en-US" sz="2600" dirty="0" err="1"/>
              <a:t>presupuestaria</a:t>
            </a:r>
            <a:r>
              <a:rPr lang="en-US" sz="2600" dirty="0"/>
              <a:t>, </a:t>
            </a:r>
            <a:r>
              <a:rPr lang="en-US" sz="2600" dirty="0" err="1"/>
              <a:t>establece</a:t>
            </a:r>
            <a:r>
              <a:rPr lang="en-US" sz="2600" dirty="0"/>
              <a:t> en </a:t>
            </a:r>
            <a:r>
              <a:rPr lang="en-US" sz="2600" dirty="0" err="1"/>
              <a:t>su</a:t>
            </a:r>
            <a:r>
              <a:rPr lang="en-US" sz="2600" dirty="0"/>
              <a:t> </a:t>
            </a:r>
            <a:r>
              <a:rPr lang="en-US" sz="2600" dirty="0" err="1" smtClean="0"/>
              <a:t>artículo</a:t>
            </a:r>
            <a:r>
              <a:rPr lang="en-US" sz="2600" dirty="0" smtClean="0"/>
              <a:t> 29 </a:t>
            </a:r>
            <a:r>
              <a:rPr lang="en-US" sz="2600" dirty="0" err="1"/>
              <a:t>que</a:t>
            </a:r>
            <a:r>
              <a:rPr lang="en-US" sz="2600" dirty="0"/>
              <a:t> </a:t>
            </a:r>
            <a:r>
              <a:rPr lang="en-US" sz="2600" dirty="0" err="1"/>
              <a:t>las</a:t>
            </a:r>
            <a:r>
              <a:rPr lang="en-US" sz="2600" dirty="0"/>
              <a:t> </a:t>
            </a:r>
            <a:r>
              <a:rPr lang="en-US" sz="2600" dirty="0" err="1"/>
              <a:t>Administraciones</a:t>
            </a:r>
            <a:r>
              <a:rPr lang="en-US" sz="2600" dirty="0"/>
              <a:t> </a:t>
            </a:r>
            <a:r>
              <a:rPr lang="en-US" sz="2600" dirty="0" err="1"/>
              <a:t>Públicas</a:t>
            </a:r>
            <a:r>
              <a:rPr lang="en-US" sz="2600" dirty="0"/>
              <a:t> </a:t>
            </a:r>
            <a:r>
              <a:rPr lang="en-US" sz="2600" dirty="0" err="1"/>
              <a:t>elaborarán</a:t>
            </a:r>
            <a:r>
              <a:rPr lang="en-US" sz="2600" dirty="0"/>
              <a:t> un plan </a:t>
            </a:r>
            <a:r>
              <a:rPr lang="en-US" sz="2600" dirty="0" err="1"/>
              <a:t>presupuestario</a:t>
            </a:r>
            <a:r>
              <a:rPr lang="en-US" sz="2600" dirty="0"/>
              <a:t> a </a:t>
            </a:r>
            <a:r>
              <a:rPr lang="en-US" sz="2600" dirty="0" err="1"/>
              <a:t>medio</a:t>
            </a:r>
            <a:r>
              <a:rPr lang="en-US" sz="2600" dirty="0"/>
              <a:t> </a:t>
            </a:r>
            <a:r>
              <a:rPr lang="en-US" sz="2600" dirty="0" err="1"/>
              <a:t>plazo</a:t>
            </a:r>
            <a:r>
              <a:rPr lang="en-US" sz="2600" dirty="0"/>
              <a:t> </a:t>
            </a:r>
            <a:r>
              <a:rPr lang="en-US" sz="2600" dirty="0" err="1"/>
              <a:t>que</a:t>
            </a:r>
            <a:r>
              <a:rPr lang="en-US" sz="2600" dirty="0"/>
              <a:t> se </a:t>
            </a:r>
            <a:r>
              <a:rPr lang="en-US" sz="2600" dirty="0" err="1"/>
              <a:t>incluira</a:t>
            </a:r>
            <a:r>
              <a:rPr lang="en-US" sz="2600" dirty="0"/>
              <a:t>́ en el </a:t>
            </a:r>
            <a:r>
              <a:rPr lang="en-US" sz="2600" dirty="0" err="1"/>
              <a:t>Programa</a:t>
            </a:r>
            <a:r>
              <a:rPr lang="en-US" sz="2600" dirty="0"/>
              <a:t> de </a:t>
            </a:r>
            <a:r>
              <a:rPr lang="en-US" sz="2600" dirty="0" err="1"/>
              <a:t>estabilidad</a:t>
            </a:r>
            <a:r>
              <a:rPr lang="en-US" sz="2600" dirty="0"/>
              <a:t> </a:t>
            </a:r>
            <a:endParaRPr lang="en-US" sz="2600" dirty="0" smtClean="0"/>
          </a:p>
          <a:p>
            <a:endParaRPr lang="en-US" sz="2600" dirty="0">
              <a:effectLst/>
            </a:endParaRPr>
          </a:p>
          <a:p>
            <a:r>
              <a:rPr lang="en-US" sz="2600" dirty="0" smtClean="0"/>
              <a:t>Las </a:t>
            </a:r>
            <a:r>
              <a:rPr lang="en-US" sz="2600" dirty="0"/>
              <a:t>Bases de </a:t>
            </a:r>
            <a:r>
              <a:rPr lang="en-US" sz="2600" dirty="0" err="1"/>
              <a:t>Ejecución</a:t>
            </a:r>
            <a:r>
              <a:rPr lang="en-US" sz="2600" dirty="0"/>
              <a:t> del </a:t>
            </a:r>
            <a:r>
              <a:rPr lang="en-US" sz="2600" dirty="0" err="1"/>
              <a:t>Presupuesto</a:t>
            </a:r>
            <a:r>
              <a:rPr lang="en-US" sz="2600" dirty="0"/>
              <a:t> General del </a:t>
            </a:r>
            <a:r>
              <a:rPr lang="en-US" sz="2600" dirty="0" err="1"/>
              <a:t>Ayuntamiento</a:t>
            </a:r>
            <a:r>
              <a:rPr lang="en-US" sz="2600" dirty="0"/>
              <a:t> de Madrid </a:t>
            </a:r>
            <a:r>
              <a:rPr lang="en-US" sz="2600" dirty="0" err="1"/>
              <a:t>para</a:t>
            </a:r>
            <a:r>
              <a:rPr lang="en-US" sz="2600" dirty="0"/>
              <a:t> 2016 </a:t>
            </a:r>
            <a:r>
              <a:rPr lang="en-US" sz="2600" dirty="0" err="1"/>
              <a:t>establecen</a:t>
            </a:r>
            <a:r>
              <a:rPr lang="en-US" sz="2600" dirty="0"/>
              <a:t> en </a:t>
            </a:r>
            <a:r>
              <a:rPr lang="en-US" sz="2600" dirty="0" err="1"/>
              <a:t>su</a:t>
            </a:r>
            <a:r>
              <a:rPr lang="en-US" sz="2600" dirty="0"/>
              <a:t> </a:t>
            </a:r>
            <a:r>
              <a:rPr lang="en-US" sz="2600" dirty="0" err="1"/>
              <a:t>artículo</a:t>
            </a:r>
            <a:r>
              <a:rPr lang="en-US" sz="2600" dirty="0"/>
              <a:t> 58 </a:t>
            </a:r>
            <a:r>
              <a:rPr lang="en-US" sz="2600" dirty="0" err="1"/>
              <a:t>que</a:t>
            </a:r>
            <a:r>
              <a:rPr lang="en-US" sz="2600" dirty="0"/>
              <a:t> la Junta de </a:t>
            </a:r>
            <a:r>
              <a:rPr lang="en-US" sz="2600" dirty="0" err="1"/>
              <a:t>Gobierno</a:t>
            </a:r>
            <a:r>
              <a:rPr lang="en-US" sz="2600" dirty="0"/>
              <a:t> de la Ciudad de Madrid </a:t>
            </a:r>
            <a:r>
              <a:rPr lang="en-US" sz="2600" dirty="0" err="1"/>
              <a:t>aprobara</a:t>
            </a:r>
            <a:r>
              <a:rPr lang="en-US" sz="2600" dirty="0"/>
              <a:t>́ un plan </a:t>
            </a:r>
            <a:r>
              <a:rPr lang="en-US" sz="2600" dirty="0" err="1"/>
              <a:t>presupuestario</a:t>
            </a:r>
            <a:r>
              <a:rPr lang="en-US" sz="2600" dirty="0"/>
              <a:t> a </a:t>
            </a:r>
            <a:r>
              <a:rPr lang="en-US" sz="2600" dirty="0" err="1"/>
              <a:t>medio</a:t>
            </a:r>
            <a:r>
              <a:rPr lang="en-US" sz="2600" dirty="0"/>
              <a:t> </a:t>
            </a:r>
            <a:r>
              <a:rPr lang="en-US" sz="2600" dirty="0" err="1"/>
              <a:t>plazo</a:t>
            </a:r>
            <a:r>
              <a:rPr lang="en-US" sz="2600" dirty="0"/>
              <a:t> en el </a:t>
            </a:r>
            <a:r>
              <a:rPr lang="en-US" sz="2600" dirty="0" err="1"/>
              <a:t>que</a:t>
            </a:r>
            <a:r>
              <a:rPr lang="en-US" sz="2600" dirty="0"/>
              <a:t> se </a:t>
            </a:r>
            <a:r>
              <a:rPr lang="en-US" sz="2600" dirty="0" err="1"/>
              <a:t>enmarcara</a:t>
            </a:r>
            <a:r>
              <a:rPr lang="en-US" sz="2600" dirty="0"/>
              <a:t>́ la </a:t>
            </a:r>
            <a:r>
              <a:rPr lang="en-US" sz="2600" dirty="0" err="1"/>
              <a:t>elaboración</a:t>
            </a:r>
            <a:r>
              <a:rPr lang="en-US" sz="2600" dirty="0"/>
              <a:t> de los </a:t>
            </a:r>
            <a:r>
              <a:rPr lang="en-US" sz="2600" dirty="0" err="1"/>
              <a:t>Presupuestos</a:t>
            </a:r>
            <a:r>
              <a:rPr lang="en-US" sz="2600" dirty="0"/>
              <a:t> </a:t>
            </a:r>
            <a:r>
              <a:rPr lang="en-US" sz="2600" dirty="0" err="1"/>
              <a:t>anuales</a:t>
            </a:r>
            <a:r>
              <a:rPr lang="en-US" sz="2600" dirty="0"/>
              <a:t> </a:t>
            </a:r>
            <a:endParaRPr lang="en-US" sz="2600" dirty="0" smtClean="0">
              <a:effectLst/>
            </a:endParaRPr>
          </a:p>
          <a:p>
            <a:endParaRPr lang="en-US" dirty="0" smtClean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508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/>
        </p:nvGraphicFramePr>
        <p:xfrm>
          <a:off x="-230716" y="-38100"/>
          <a:ext cx="9605433" cy="693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11907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256" y="717253"/>
            <a:ext cx="7713826" cy="5761543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Periodo</a:t>
            </a:r>
            <a:r>
              <a:rPr lang="en-US" dirty="0" smtClean="0"/>
              <a:t> </a:t>
            </a:r>
            <a:r>
              <a:rPr lang="en-US" dirty="0" err="1" smtClean="0"/>
              <a:t>mínimo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tres</a:t>
            </a:r>
            <a:r>
              <a:rPr lang="en-US" dirty="0"/>
              <a:t> </a:t>
            </a:r>
            <a:r>
              <a:rPr lang="en-US" dirty="0" err="1"/>
              <a:t>años</a:t>
            </a:r>
            <a:r>
              <a:rPr lang="en-US" dirty="0"/>
              <a:t> y </a:t>
            </a:r>
            <a:r>
              <a:rPr lang="en-US" dirty="0" err="1"/>
              <a:t>contendra</a:t>
            </a:r>
            <a:r>
              <a:rPr lang="en-US" dirty="0"/>
              <a:t>́, entre </a:t>
            </a:r>
            <a:r>
              <a:rPr lang="en-US" dirty="0" err="1"/>
              <a:t>otros</a:t>
            </a:r>
            <a:r>
              <a:rPr lang="en-US" dirty="0"/>
              <a:t> </a:t>
            </a:r>
            <a:r>
              <a:rPr lang="en-US" dirty="0" err="1"/>
              <a:t>parámetros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 smtClean="0">
              <a:effectLst/>
            </a:endParaRPr>
          </a:p>
          <a:p>
            <a:r>
              <a:rPr lang="en-US" dirty="0"/>
              <a:t>a)  Los </a:t>
            </a:r>
            <a:r>
              <a:rPr lang="en-US" dirty="0" err="1"/>
              <a:t>objetivos</a:t>
            </a:r>
            <a:r>
              <a:rPr lang="en-US" dirty="0"/>
              <a:t> de </a:t>
            </a:r>
            <a:r>
              <a:rPr lang="en-US" dirty="0" err="1"/>
              <a:t>estabilidad</a:t>
            </a:r>
            <a:r>
              <a:rPr lang="en-US" dirty="0"/>
              <a:t> </a:t>
            </a:r>
            <a:r>
              <a:rPr lang="en-US" dirty="0" err="1"/>
              <a:t>presupuestaria</a:t>
            </a:r>
            <a:r>
              <a:rPr lang="en-US" dirty="0"/>
              <a:t>, de </a:t>
            </a:r>
            <a:r>
              <a:rPr lang="en-US" dirty="0" err="1"/>
              <a:t>deuda</a:t>
            </a:r>
            <a:r>
              <a:rPr lang="en-US" dirty="0"/>
              <a:t> </a:t>
            </a:r>
            <a:r>
              <a:rPr lang="en-US" dirty="0" err="1"/>
              <a:t>pública</a:t>
            </a:r>
            <a:r>
              <a:rPr lang="en-US" dirty="0"/>
              <a:t> y de </a:t>
            </a:r>
            <a:r>
              <a:rPr lang="en-US" dirty="0" err="1"/>
              <a:t>regla</a:t>
            </a:r>
            <a:r>
              <a:rPr lang="en-US" dirty="0"/>
              <a:t> de </a:t>
            </a:r>
            <a:r>
              <a:rPr lang="en-US" dirty="0" err="1"/>
              <a:t>gasto</a:t>
            </a:r>
            <a:r>
              <a:rPr lang="en-US" dirty="0"/>
              <a:t> de </a:t>
            </a:r>
            <a:r>
              <a:rPr lang="en-US" dirty="0" err="1"/>
              <a:t>las</a:t>
            </a:r>
            <a:r>
              <a:rPr lang="en-US" dirty="0"/>
              <a:t> </a:t>
            </a:r>
            <a:r>
              <a:rPr lang="en-US" dirty="0" err="1"/>
              <a:t>respectivas</a:t>
            </a:r>
            <a:r>
              <a:rPr lang="en-US" dirty="0"/>
              <a:t> </a:t>
            </a:r>
            <a:r>
              <a:rPr lang="en-US" dirty="0" err="1"/>
              <a:t>Administraciones</a:t>
            </a:r>
            <a:r>
              <a:rPr lang="en-US" dirty="0"/>
              <a:t> </a:t>
            </a:r>
            <a:r>
              <a:rPr lang="en-US" dirty="0" err="1"/>
              <a:t>Públicas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 smtClean="0">
              <a:effectLst/>
            </a:endParaRPr>
          </a:p>
          <a:p>
            <a:r>
              <a:rPr lang="en-US" dirty="0"/>
              <a:t>b)  Las </a:t>
            </a:r>
            <a:r>
              <a:rPr lang="en-US" dirty="0" err="1"/>
              <a:t>proyecciones</a:t>
            </a:r>
            <a:r>
              <a:rPr lang="en-US" dirty="0"/>
              <a:t> de </a:t>
            </a:r>
            <a:r>
              <a:rPr lang="en-US" dirty="0" err="1"/>
              <a:t>las</a:t>
            </a:r>
            <a:r>
              <a:rPr lang="en-US" dirty="0"/>
              <a:t> </a:t>
            </a:r>
            <a:r>
              <a:rPr lang="en-US" dirty="0" err="1"/>
              <a:t>principales</a:t>
            </a:r>
            <a:r>
              <a:rPr lang="en-US" dirty="0"/>
              <a:t> </a:t>
            </a:r>
            <a:r>
              <a:rPr lang="en-US" dirty="0" err="1"/>
              <a:t>partidas</a:t>
            </a:r>
            <a:r>
              <a:rPr lang="en-US" dirty="0"/>
              <a:t> de </a:t>
            </a:r>
            <a:r>
              <a:rPr lang="en-US" dirty="0" err="1"/>
              <a:t>ingresos</a:t>
            </a:r>
            <a:r>
              <a:rPr lang="en-US" dirty="0"/>
              <a:t> y </a:t>
            </a:r>
            <a:r>
              <a:rPr lang="en-US" dirty="0" err="1"/>
              <a:t>gastos</a:t>
            </a:r>
            <a:r>
              <a:rPr lang="en-US" dirty="0"/>
              <a:t> </a:t>
            </a:r>
            <a:r>
              <a:rPr lang="en-US" dirty="0" err="1"/>
              <a:t>teniendo</a:t>
            </a:r>
            <a:r>
              <a:rPr lang="en-US" dirty="0"/>
              <a:t> en </a:t>
            </a:r>
            <a:r>
              <a:rPr lang="en-US" dirty="0" err="1"/>
              <a:t>cuenta</a:t>
            </a:r>
            <a:r>
              <a:rPr lang="en-US" dirty="0"/>
              <a:t> </a:t>
            </a:r>
            <a:r>
              <a:rPr lang="en-US" dirty="0" err="1"/>
              <a:t>tanto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evolución</a:t>
            </a:r>
            <a:r>
              <a:rPr lang="en-US" dirty="0"/>
              <a:t> </a:t>
            </a:r>
            <a:r>
              <a:rPr lang="en-US" dirty="0" err="1"/>
              <a:t>tendencial</a:t>
            </a:r>
            <a:r>
              <a:rPr lang="en-US" dirty="0"/>
              <a:t>, </a:t>
            </a:r>
            <a:r>
              <a:rPr lang="en-US" dirty="0" err="1"/>
              <a:t>es</a:t>
            </a:r>
            <a:r>
              <a:rPr lang="en-US" dirty="0"/>
              <a:t> </a:t>
            </a:r>
            <a:r>
              <a:rPr lang="en-US" dirty="0" err="1"/>
              <a:t>decir</a:t>
            </a:r>
            <a:r>
              <a:rPr lang="en-US" dirty="0"/>
              <a:t>, </a:t>
            </a:r>
            <a:r>
              <a:rPr lang="en-US" dirty="0" err="1"/>
              <a:t>aquella</a:t>
            </a:r>
            <a:r>
              <a:rPr lang="en-US" dirty="0"/>
              <a:t> </a:t>
            </a:r>
            <a:r>
              <a:rPr lang="en-US" dirty="0" err="1"/>
              <a:t>basada</a:t>
            </a:r>
            <a:r>
              <a:rPr lang="en-US" dirty="0"/>
              <a:t> en </a:t>
            </a:r>
            <a:r>
              <a:rPr lang="en-US" dirty="0" err="1"/>
              <a:t>políticas</a:t>
            </a:r>
            <a:r>
              <a:rPr lang="en-US" dirty="0"/>
              <a:t> no </a:t>
            </a:r>
            <a:r>
              <a:rPr lang="en-US" dirty="0" err="1"/>
              <a:t>sujetas</a:t>
            </a:r>
            <a:r>
              <a:rPr lang="en-US" dirty="0"/>
              <a:t> a </a:t>
            </a:r>
            <a:r>
              <a:rPr lang="en-US" dirty="0" err="1"/>
              <a:t>modificaciones</a:t>
            </a:r>
            <a:r>
              <a:rPr lang="en-US" dirty="0"/>
              <a:t>, </a:t>
            </a:r>
            <a:r>
              <a:rPr lang="en-US" dirty="0" err="1"/>
              <a:t>como</a:t>
            </a:r>
            <a:r>
              <a:rPr lang="en-US" dirty="0"/>
              <a:t> el </a:t>
            </a:r>
            <a:r>
              <a:rPr lang="en-US" dirty="0" err="1"/>
              <a:t>impacto</a:t>
            </a:r>
            <a:r>
              <a:rPr lang="en-US" dirty="0"/>
              <a:t> de </a:t>
            </a:r>
            <a:r>
              <a:rPr lang="en-US" dirty="0" err="1"/>
              <a:t>las</a:t>
            </a:r>
            <a:r>
              <a:rPr lang="en-US" dirty="0"/>
              <a:t> </a:t>
            </a:r>
            <a:r>
              <a:rPr lang="en-US" dirty="0" err="1"/>
              <a:t>medidas</a:t>
            </a:r>
            <a:r>
              <a:rPr lang="en-US" dirty="0"/>
              <a:t> </a:t>
            </a:r>
            <a:r>
              <a:rPr lang="en-US" dirty="0" err="1"/>
              <a:t>previstas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el </a:t>
            </a:r>
            <a:r>
              <a:rPr lang="en-US" dirty="0" err="1"/>
              <a:t>período</a:t>
            </a:r>
            <a:r>
              <a:rPr lang="en-US" dirty="0"/>
              <a:t> </a:t>
            </a:r>
            <a:r>
              <a:rPr lang="en-US" dirty="0" err="1"/>
              <a:t>considerado</a:t>
            </a:r>
            <a:r>
              <a:rPr lang="en-US" dirty="0" smtClean="0"/>
              <a:t>.</a:t>
            </a:r>
          </a:p>
          <a:p>
            <a:endParaRPr lang="en-US" dirty="0" smtClean="0">
              <a:effectLst/>
            </a:endParaRPr>
          </a:p>
          <a:p>
            <a:r>
              <a:rPr lang="en-US" dirty="0"/>
              <a:t>c)  Los </a:t>
            </a:r>
            <a:r>
              <a:rPr lang="en-US" dirty="0" err="1"/>
              <a:t>principales</a:t>
            </a:r>
            <a:r>
              <a:rPr lang="en-US" dirty="0"/>
              <a:t> </a:t>
            </a:r>
            <a:r>
              <a:rPr lang="en-US" dirty="0" err="1"/>
              <a:t>supuestos</a:t>
            </a:r>
            <a:r>
              <a:rPr lang="en-US" dirty="0"/>
              <a:t> en los </a:t>
            </a:r>
            <a:r>
              <a:rPr lang="en-US" dirty="0" err="1"/>
              <a:t>que</a:t>
            </a:r>
            <a:r>
              <a:rPr lang="en-US" dirty="0"/>
              <a:t> se </a:t>
            </a:r>
            <a:r>
              <a:rPr lang="en-US" dirty="0" err="1"/>
              <a:t>basan</a:t>
            </a:r>
            <a:r>
              <a:rPr lang="en-US" dirty="0"/>
              <a:t> </a:t>
            </a:r>
            <a:r>
              <a:rPr lang="en-US" dirty="0" err="1"/>
              <a:t>dichas</a:t>
            </a:r>
            <a:r>
              <a:rPr lang="en-US" dirty="0"/>
              <a:t> </a:t>
            </a:r>
            <a:r>
              <a:rPr lang="en-US" dirty="0" err="1"/>
              <a:t>proyecciones</a:t>
            </a:r>
            <a:r>
              <a:rPr lang="en-US" dirty="0"/>
              <a:t> de </a:t>
            </a:r>
            <a:r>
              <a:rPr lang="en-US" dirty="0" err="1"/>
              <a:t>ingresos</a:t>
            </a:r>
            <a:r>
              <a:rPr lang="en-US" dirty="0"/>
              <a:t> y </a:t>
            </a:r>
            <a:r>
              <a:rPr lang="en-US" dirty="0" err="1"/>
              <a:t>gastos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 smtClean="0">
              <a:effectLst/>
            </a:endParaRPr>
          </a:p>
          <a:p>
            <a:r>
              <a:rPr lang="en-US" dirty="0"/>
              <a:t>d)  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evolución</a:t>
            </a:r>
            <a:r>
              <a:rPr lang="en-US" dirty="0"/>
              <a:t> de </a:t>
            </a:r>
            <a:r>
              <a:rPr lang="en-US" dirty="0" err="1"/>
              <a:t>cómo</a:t>
            </a:r>
            <a:r>
              <a:rPr lang="en-US" dirty="0"/>
              <a:t> </a:t>
            </a:r>
            <a:r>
              <a:rPr lang="en-US" dirty="0" err="1"/>
              <a:t>las</a:t>
            </a:r>
            <a:r>
              <a:rPr lang="en-US" dirty="0"/>
              <a:t> </a:t>
            </a:r>
            <a:r>
              <a:rPr lang="en-US" dirty="0" err="1"/>
              <a:t>mismas</a:t>
            </a:r>
            <a:r>
              <a:rPr lang="en-US" dirty="0"/>
              <a:t> </a:t>
            </a:r>
            <a:r>
              <a:rPr lang="en-US" dirty="0" err="1"/>
              <a:t>previsiones</a:t>
            </a:r>
            <a:r>
              <a:rPr lang="en-US" dirty="0"/>
              <a:t> </a:t>
            </a:r>
            <a:r>
              <a:rPr lang="en-US" dirty="0" err="1"/>
              <a:t>pueden</a:t>
            </a:r>
            <a:r>
              <a:rPr lang="en-US" dirty="0"/>
              <a:t> </a:t>
            </a:r>
            <a:r>
              <a:rPr lang="en-US" dirty="0" err="1"/>
              <a:t>afectar</a:t>
            </a:r>
            <a:r>
              <a:rPr lang="en-US" dirty="0"/>
              <a:t> a la </a:t>
            </a:r>
            <a:r>
              <a:rPr lang="en-US" dirty="0" err="1"/>
              <a:t>sostenibilidad</a:t>
            </a:r>
            <a:r>
              <a:rPr lang="en-US" dirty="0"/>
              <a:t> a largo </a:t>
            </a:r>
            <a:r>
              <a:rPr lang="en-US" dirty="0" err="1"/>
              <a:t>plazo</a:t>
            </a:r>
            <a:r>
              <a:rPr lang="en-US" dirty="0"/>
              <a:t> de </a:t>
            </a:r>
            <a:r>
              <a:rPr lang="en-US" dirty="0" err="1"/>
              <a:t>las</a:t>
            </a:r>
            <a:r>
              <a:rPr lang="en-US" dirty="0"/>
              <a:t> </a:t>
            </a:r>
            <a:r>
              <a:rPr lang="en-US" dirty="0" err="1"/>
              <a:t>finanzas</a:t>
            </a:r>
            <a:r>
              <a:rPr lang="en-US" dirty="0"/>
              <a:t> </a:t>
            </a:r>
            <a:r>
              <a:rPr lang="en-US" dirty="0" err="1"/>
              <a:t>públicas</a:t>
            </a:r>
            <a:r>
              <a:rPr lang="en-US" dirty="0"/>
              <a:t>. </a:t>
            </a:r>
            <a:endParaRPr lang="en-US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66388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64396"/>
            <a:ext cx="8229600" cy="5902641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es-ES" dirty="0"/>
              <a:t>No se plantean modificaciones tributarias, manteniendo así la política fiscal municipal aprobada para 2016 basada en una mayor progresividad y reparto más equitativo de los tributos exigidos a los ciudadanos madrileños</a:t>
            </a:r>
            <a:endParaRPr lang="es-ES_tradnl" dirty="0"/>
          </a:p>
          <a:p>
            <a:pPr marL="0" indent="0">
              <a:buNone/>
            </a:pPr>
            <a:endParaRPr lang="es-ES_tradnl" dirty="0"/>
          </a:p>
          <a:p>
            <a:pPr lvl="0"/>
            <a:r>
              <a:rPr lang="es-ES" dirty="0"/>
              <a:t>En los tres próximos ejercicios se producirá una drástica reducción del 17,9% en el pago a acreedores financieros </a:t>
            </a:r>
            <a:endParaRPr lang="es-ES_tradnl" dirty="0"/>
          </a:p>
          <a:p>
            <a:pPr marL="0" indent="0">
              <a:buNone/>
            </a:pPr>
            <a:endParaRPr lang="es-ES_tradnl" dirty="0"/>
          </a:p>
          <a:p>
            <a:pPr lvl="0"/>
            <a:r>
              <a:rPr lang="es-ES" dirty="0"/>
              <a:t>Se dota intensamente en más de un 5% el presupuesto destinado a políticas sociales y servicios a ciudadanos para poder hacer frente la actual situación de emergencia social y mejorar el bienestar de los madrileños</a:t>
            </a:r>
            <a:endParaRPr lang="es-ES_tradnl" dirty="0"/>
          </a:p>
          <a:p>
            <a:pPr marL="0" indent="0">
              <a:buNone/>
            </a:pPr>
            <a:endParaRPr lang="es-ES_tradnl" dirty="0"/>
          </a:p>
          <a:p>
            <a:pPr lvl="0"/>
            <a:r>
              <a:rPr lang="es-ES" dirty="0"/>
              <a:t>La inversión se incrementará fuertemente en más de un 50% para estimular la actividad económica y mejorar los servicios a los ciudadanos </a:t>
            </a:r>
            <a:endParaRPr lang="es-ES_tradnl" dirty="0"/>
          </a:p>
          <a:p>
            <a:pPr marL="0" indent="0">
              <a:buNone/>
            </a:pPr>
            <a:endParaRPr lang="es-ES_tradnl" dirty="0"/>
          </a:p>
          <a:p>
            <a:pPr lvl="0"/>
            <a:r>
              <a:rPr lang="es-ES" dirty="0"/>
              <a:t>Acorde con los objetivos de estabilidad presupuestaria se presentarán holgados superávits y remanentes de tesorería en los años siguientes que permitirán financiar inversiones extraordinarias</a:t>
            </a:r>
            <a:endParaRPr lang="es-ES_tradnl" dirty="0"/>
          </a:p>
          <a:p>
            <a:pPr marL="0" indent="0">
              <a:buNone/>
            </a:pPr>
            <a:endParaRPr lang="es-ES_tradnl" dirty="0"/>
          </a:p>
          <a:p>
            <a:pPr lvl="0"/>
            <a:r>
              <a:rPr lang="es-ES" dirty="0"/>
              <a:t>Acorde a los objetivos de deuda en los tres próximos ejercicios no se recurrirá al endeudamiento y se irá reduciendo la elevada deuda al ritmo medio de 467.000 euros al año </a:t>
            </a:r>
            <a:endParaRPr lang="es-ES_tradnl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283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/>
        </p:nvGraphicFramePr>
        <p:xfrm>
          <a:off x="-230716" y="-38100"/>
          <a:ext cx="9605433" cy="693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979055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/>
        </p:nvGraphicFramePr>
        <p:xfrm>
          <a:off x="-230716" y="-38100"/>
          <a:ext cx="9605433" cy="693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35977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/>
        </p:nvGraphicFramePr>
        <p:xfrm>
          <a:off x="-230716" y="-38100"/>
          <a:ext cx="9605433" cy="693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599162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/>
        </p:nvGraphicFramePr>
        <p:xfrm>
          <a:off x="-230716" y="-38100"/>
          <a:ext cx="9605433" cy="693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41573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48646469"/>
              </p:ext>
            </p:extLst>
          </p:nvPr>
        </p:nvGraphicFramePr>
        <p:xfrm>
          <a:off x="-230716" y="-38100"/>
          <a:ext cx="9605433" cy="693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276281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682</TotalTime>
  <Words>938</Words>
  <Application>Microsoft Office PowerPoint</Application>
  <PresentationFormat>Presentación en pantalla (4:3)</PresentationFormat>
  <Paragraphs>90</Paragraphs>
  <Slides>20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Plan Presupuestario a Medio Plazo 2017-2019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 Presupuestario a Medio Plazo 2017-2019</dc:title>
  <dc:creator>eduardo</dc:creator>
  <cp:lastModifiedBy>Anxela Igesias García</cp:lastModifiedBy>
  <cp:revision>7</cp:revision>
  <dcterms:created xsi:type="dcterms:W3CDTF">2016-03-11T11:35:12Z</dcterms:created>
  <dcterms:modified xsi:type="dcterms:W3CDTF">2016-03-15T10:48:24Z</dcterms:modified>
</cp:coreProperties>
</file>